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タイトルなしのセクション" id="{F407ECD0-BA59-4F6D-B261-DAFCF543E197}">
          <p14:sldIdLst>
            <p14:sldId id="256"/>
            <p14:sldId id="2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1111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0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5CCA0-1BC2-4AF6-A1C4-1BF57A9222C2}" type="datetimeFigureOut">
              <a:rPr kumimoji="1" lang="ja-JP" altLang="en-US" smtClean="0"/>
              <a:t>2025/1/24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D7383F-F369-4AC5-ADD0-6ED548F776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0435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54BA0B77-FCF3-4F78-BA3C-388E77D11D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07" y="2840317"/>
            <a:ext cx="7521412" cy="335022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32A2260-29FF-4A80-B345-7CF08100F9F6}"/>
              </a:ext>
            </a:extLst>
          </p:cNvPr>
          <p:cNvSpPr txBox="1"/>
          <p:nvPr userDrawn="1"/>
        </p:nvSpPr>
        <p:spPr>
          <a:xfrm>
            <a:off x="1031193" y="897582"/>
            <a:ext cx="1000997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kumimoji="1" lang="ja-JP" altLang="en-US" sz="1600" dirty="0"/>
              <a:t>三好市でのサテライトオフィス開設を募るため、</a:t>
            </a:r>
            <a:r>
              <a:rPr kumimoji="1" lang="ja-JP" altLang="en-US" sz="1600" u="none" dirty="0"/>
              <a:t>都市部や三好市内など</a:t>
            </a:r>
            <a:r>
              <a:rPr kumimoji="1" lang="ja-JP" altLang="en-US" sz="1600" u="sng" dirty="0"/>
              <a:t>各地でセミナーを実施</a:t>
            </a:r>
            <a:endParaRPr kumimoji="1" lang="en-US" altLang="ja-JP" sz="1600" u="sng" dirty="0"/>
          </a:p>
          <a:p>
            <a:pPr marL="214313" indent="-214313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kumimoji="1" lang="ja-JP" altLang="en-US" sz="1600" dirty="0"/>
              <a:t>地元にない業種や魅力的な企業を誘致することにより、</a:t>
            </a:r>
            <a:r>
              <a:rPr kumimoji="1" lang="ja-JP" altLang="en-US" sz="1600" u="sng" dirty="0"/>
              <a:t>地元就職希望者や潜在的な</a:t>
            </a:r>
            <a:r>
              <a:rPr kumimoji="1" lang="en-US" altLang="ja-JP" sz="1600" u="sng" dirty="0"/>
              <a:t>U</a:t>
            </a:r>
            <a:r>
              <a:rPr kumimoji="1" lang="ja-JP" altLang="en-US" sz="1600" u="sng" dirty="0"/>
              <a:t>ターン希望者受け皿としてサテライトオフィスを活用</a:t>
            </a:r>
            <a:endParaRPr kumimoji="1" lang="en-US" altLang="ja-JP" sz="1600" u="sng" dirty="0"/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22A39409-9BF3-4E11-95BA-FA37ADFAA59B}"/>
              </a:ext>
            </a:extLst>
          </p:cNvPr>
          <p:cNvSpPr/>
          <p:nvPr userDrawn="1"/>
        </p:nvSpPr>
        <p:spPr>
          <a:xfrm>
            <a:off x="1981511" y="2460029"/>
            <a:ext cx="828943" cy="7605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FDB6A35-7AC1-4CD9-98CD-0483496E09EC}"/>
              </a:ext>
            </a:extLst>
          </p:cNvPr>
          <p:cNvSpPr txBox="1"/>
          <p:nvPr userDrawn="1"/>
        </p:nvSpPr>
        <p:spPr>
          <a:xfrm>
            <a:off x="2976993" y="2586400"/>
            <a:ext cx="781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u="sng" dirty="0"/>
              <a:t>人材の市外流出・人口減少に歯止めをかける</a:t>
            </a:r>
          </a:p>
        </p:txBody>
      </p:sp>
    </p:spTree>
    <p:extLst>
      <p:ext uri="{BB962C8B-B14F-4D97-AF65-F5344CB8AC3E}">
        <p14:creationId xmlns:p14="http://schemas.microsoft.com/office/powerpoint/2010/main" val="1177879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F129484A-04F5-4B34-98E8-47EF2096B6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7225" y="0"/>
            <a:ext cx="8264775" cy="6198580"/>
          </a:xfrm>
          <a:prstGeom prst="rect">
            <a:avLst/>
          </a:prstGeom>
        </p:spPr>
      </p:pic>
      <p:sp>
        <p:nvSpPr>
          <p:cNvPr id="10" name="二等辺三角形 9">
            <a:extLst>
              <a:ext uri="{FF2B5EF4-FFF2-40B4-BE49-F238E27FC236}">
                <a16:creationId xmlns:a16="http://schemas.microsoft.com/office/drawing/2014/main" id="{F44B138F-C574-43A7-A9A1-27C4D4FE4968}"/>
              </a:ext>
            </a:extLst>
          </p:cNvPr>
          <p:cNvSpPr/>
          <p:nvPr userDrawn="1"/>
        </p:nvSpPr>
        <p:spPr>
          <a:xfrm rot="-2700000">
            <a:off x="3310820" y="-153466"/>
            <a:ext cx="1890457" cy="961048"/>
          </a:xfrm>
          <a:prstGeom prst="triangle">
            <a:avLst>
              <a:gd name="adj" fmla="val 4920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15" name="斜め縞 14">
            <a:extLst>
              <a:ext uri="{FF2B5EF4-FFF2-40B4-BE49-F238E27FC236}">
                <a16:creationId xmlns:a16="http://schemas.microsoft.com/office/drawing/2014/main" id="{54179987-D0FB-487A-B668-CD248180B010}"/>
              </a:ext>
            </a:extLst>
          </p:cNvPr>
          <p:cNvSpPr/>
          <p:nvPr userDrawn="1"/>
        </p:nvSpPr>
        <p:spPr>
          <a:xfrm>
            <a:off x="3927225" y="-680"/>
            <a:ext cx="2489535" cy="2426189"/>
          </a:xfrm>
          <a:prstGeom prst="diagStripe">
            <a:avLst>
              <a:gd name="adj" fmla="val 6513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16" name="二等辺三角形 15">
            <a:extLst>
              <a:ext uri="{FF2B5EF4-FFF2-40B4-BE49-F238E27FC236}">
                <a16:creationId xmlns:a16="http://schemas.microsoft.com/office/drawing/2014/main" id="{8631DD9B-F6F5-4563-BFC2-DC24BCCC17D5}"/>
              </a:ext>
            </a:extLst>
          </p:cNvPr>
          <p:cNvSpPr/>
          <p:nvPr userDrawn="1"/>
        </p:nvSpPr>
        <p:spPr>
          <a:xfrm rot="8131578">
            <a:off x="10463687" y="5131997"/>
            <a:ext cx="2550045" cy="1254039"/>
          </a:xfrm>
          <a:prstGeom prst="triangle">
            <a:avLst>
              <a:gd name="adj" fmla="val 4920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17" name="斜め縞 16">
            <a:extLst>
              <a:ext uri="{FF2B5EF4-FFF2-40B4-BE49-F238E27FC236}">
                <a16:creationId xmlns:a16="http://schemas.microsoft.com/office/drawing/2014/main" id="{651B98A6-3692-4C2F-ADD5-29102DC4AA91}"/>
              </a:ext>
            </a:extLst>
          </p:cNvPr>
          <p:cNvSpPr/>
          <p:nvPr userDrawn="1"/>
        </p:nvSpPr>
        <p:spPr>
          <a:xfrm rot="10800000">
            <a:off x="9360491" y="3428037"/>
            <a:ext cx="2831508" cy="2770542"/>
          </a:xfrm>
          <a:prstGeom prst="diagStripe">
            <a:avLst>
              <a:gd name="adj" fmla="val 734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13" name="平行四辺形 12">
            <a:extLst>
              <a:ext uri="{FF2B5EF4-FFF2-40B4-BE49-F238E27FC236}">
                <a16:creationId xmlns:a16="http://schemas.microsoft.com/office/drawing/2014/main" id="{6E945EBC-9016-4A9E-9955-F007B5D6D7C8}"/>
              </a:ext>
            </a:extLst>
          </p:cNvPr>
          <p:cNvSpPr/>
          <p:nvPr userDrawn="1"/>
        </p:nvSpPr>
        <p:spPr>
          <a:xfrm>
            <a:off x="904738" y="3478824"/>
            <a:ext cx="6974485" cy="101862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12" name="平行四辺形 11">
            <a:extLst>
              <a:ext uri="{FF2B5EF4-FFF2-40B4-BE49-F238E27FC236}">
                <a16:creationId xmlns:a16="http://schemas.microsoft.com/office/drawing/2014/main" id="{A6946DAC-EBBD-4E1A-8952-155C7C54C1FE}"/>
              </a:ext>
            </a:extLst>
          </p:cNvPr>
          <p:cNvSpPr/>
          <p:nvPr userDrawn="1"/>
        </p:nvSpPr>
        <p:spPr>
          <a:xfrm>
            <a:off x="741949" y="3071748"/>
            <a:ext cx="7248369" cy="356289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DABA2AF-9734-439E-98D7-D3322D400E16}"/>
              </a:ext>
            </a:extLst>
          </p:cNvPr>
          <p:cNvSpPr txBox="1"/>
          <p:nvPr userDrawn="1"/>
        </p:nvSpPr>
        <p:spPr>
          <a:xfrm>
            <a:off x="595190" y="2745058"/>
            <a:ext cx="82327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solidFill>
                  <a:schemeClr val="bg1"/>
                </a:solidFill>
              </a:rPr>
              <a:t>サテライトオフィス誘致事業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72CDA59-B168-46B1-B4BF-BFF7AE95FF27}"/>
              </a:ext>
            </a:extLst>
          </p:cNvPr>
          <p:cNvSpPr txBox="1"/>
          <p:nvPr userDrawn="1"/>
        </p:nvSpPr>
        <p:spPr>
          <a:xfrm>
            <a:off x="577604" y="2724846"/>
            <a:ext cx="82327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solidFill>
                  <a:schemeClr val="accent3"/>
                </a:solidFill>
              </a:rPr>
              <a:t>サテライトオフィス誘致事業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61F1435-26FF-4AFD-B302-C31CA0F90BC0}"/>
              </a:ext>
            </a:extLst>
          </p:cNvPr>
          <p:cNvSpPr txBox="1"/>
          <p:nvPr userDrawn="1"/>
        </p:nvSpPr>
        <p:spPr>
          <a:xfrm>
            <a:off x="1102561" y="2123989"/>
            <a:ext cx="3418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三好市企業版ふるさと納税</a:t>
            </a:r>
          </a:p>
        </p:txBody>
      </p:sp>
    </p:spTree>
    <p:extLst>
      <p:ext uri="{BB962C8B-B14F-4D97-AF65-F5344CB8AC3E}">
        <p14:creationId xmlns:p14="http://schemas.microsoft.com/office/powerpoint/2010/main" val="3671462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CF541A6-1C29-4798-AB8A-07A595050953}"/>
              </a:ext>
            </a:extLst>
          </p:cNvPr>
          <p:cNvSpPr/>
          <p:nvPr userDrawn="1"/>
        </p:nvSpPr>
        <p:spPr>
          <a:xfrm>
            <a:off x="0" y="6290504"/>
            <a:ext cx="12192000" cy="567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6F613F7-C4B6-4966-B23C-AA7A49A8B99F}"/>
              </a:ext>
            </a:extLst>
          </p:cNvPr>
          <p:cNvSpPr/>
          <p:nvPr userDrawn="1"/>
        </p:nvSpPr>
        <p:spPr>
          <a:xfrm>
            <a:off x="0" y="6196833"/>
            <a:ext cx="12192000" cy="4571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EEDC29E-3B4A-47F0-A490-7E449CEB9F56}"/>
              </a:ext>
            </a:extLst>
          </p:cNvPr>
          <p:cNvSpPr/>
          <p:nvPr userDrawn="1"/>
        </p:nvSpPr>
        <p:spPr>
          <a:xfrm>
            <a:off x="0" y="6294384"/>
            <a:ext cx="12192000" cy="4571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422F788B-B165-45E0-B3C3-7486EC13EAF7}"/>
              </a:ext>
            </a:extLst>
          </p:cNvPr>
          <p:cNvGrpSpPr/>
          <p:nvPr userDrawn="1"/>
        </p:nvGrpSpPr>
        <p:grpSpPr>
          <a:xfrm>
            <a:off x="3168071" y="6290584"/>
            <a:ext cx="5772728" cy="715581"/>
            <a:chOff x="2975322" y="6290503"/>
            <a:chExt cx="5854642" cy="715581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2A910AA1-57E5-4C03-A6C4-112355F11B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5322" y="6382159"/>
              <a:ext cx="414421" cy="432414"/>
            </a:xfrm>
            <a:prstGeom prst="rect">
              <a:avLst/>
            </a:prstGeom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2B642BBD-DF0C-4AC5-86C4-5AC8AD01E3B8}"/>
                </a:ext>
              </a:extLst>
            </p:cNvPr>
            <p:cNvSpPr txBox="1"/>
            <p:nvPr userDrawn="1"/>
          </p:nvSpPr>
          <p:spPr>
            <a:xfrm>
              <a:off x="3389745" y="6290503"/>
              <a:ext cx="5440219" cy="715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2700" spc="225" dirty="0">
                  <a:solidFill>
                    <a:schemeClr val="accent1"/>
                  </a:solidFill>
                </a:rPr>
                <a:t>MiyoshiCity-Tokushima</a:t>
              </a:r>
              <a:endParaRPr lang="ja-JP" altLang="en-US" sz="2700" spc="225" dirty="0">
                <a:solidFill>
                  <a:schemeClr val="accent1"/>
                </a:solidFill>
              </a:endParaRPr>
            </a:p>
            <a:p>
              <a:endParaRPr kumimoji="1" lang="ja-JP" altLang="en-US" sz="1350" spc="225" dirty="0"/>
            </a:p>
          </p:txBody>
        </p:sp>
      </p:grpSp>
    </p:spTree>
    <p:extLst>
      <p:ext uri="{BB962C8B-B14F-4D97-AF65-F5344CB8AC3E}">
        <p14:creationId xmlns:p14="http://schemas.microsoft.com/office/powerpoint/2010/main" val="2916120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0340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706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緑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</TotalTime>
  <Words>0</Words>
  <Application>Microsoft Office PowerPoint</Application>
  <PresentationFormat>ワイド画面</PresentationFormat>
  <Paragraphs>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游ゴシック</vt:lpstr>
      <vt:lpstr>Arial</vt:lpstr>
      <vt:lpstr>Calibri</vt:lpstr>
      <vt:lpstr>Wingdings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谷　晴香</dc:creator>
  <cp:lastModifiedBy>谷　晴香</cp:lastModifiedBy>
  <cp:revision>20</cp:revision>
  <dcterms:created xsi:type="dcterms:W3CDTF">2025-01-24T02:24:44Z</dcterms:created>
  <dcterms:modified xsi:type="dcterms:W3CDTF">2025-01-24T07:48:04Z</dcterms:modified>
</cp:coreProperties>
</file>