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F407ECD0-BA59-4F6D-B261-DAFCF543E197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111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0A7E7B5-8BE0-460C-9A53-CF46BE725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377" y="-5958"/>
            <a:ext cx="9292624" cy="6195990"/>
          </a:xfrm>
          <a:prstGeom prst="rect">
            <a:avLst/>
          </a:prstGeom>
        </p:spPr>
      </p:pic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F44B138F-C574-43A7-A9A1-27C4D4FE4968}"/>
              </a:ext>
            </a:extLst>
          </p:cNvPr>
          <p:cNvSpPr/>
          <p:nvPr userDrawn="1"/>
        </p:nvSpPr>
        <p:spPr>
          <a:xfrm rot="-2700000">
            <a:off x="2381828" y="-136611"/>
            <a:ext cx="1575814" cy="792461"/>
          </a:xfrm>
          <a:prstGeom prst="triangle">
            <a:avLst>
              <a:gd name="adj" fmla="val 492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斜め縞 14">
            <a:extLst>
              <a:ext uri="{FF2B5EF4-FFF2-40B4-BE49-F238E27FC236}">
                <a16:creationId xmlns:a16="http://schemas.microsoft.com/office/drawing/2014/main" id="{54179987-D0FB-487A-B668-CD248180B010}"/>
              </a:ext>
            </a:extLst>
          </p:cNvPr>
          <p:cNvSpPr/>
          <p:nvPr userDrawn="1"/>
        </p:nvSpPr>
        <p:spPr>
          <a:xfrm>
            <a:off x="2895625" y="-8546"/>
            <a:ext cx="1969476" cy="1925515"/>
          </a:xfrm>
          <a:prstGeom prst="diagStripe">
            <a:avLst>
              <a:gd name="adj" fmla="val 65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二等辺三角形 15">
            <a:extLst>
              <a:ext uri="{FF2B5EF4-FFF2-40B4-BE49-F238E27FC236}">
                <a16:creationId xmlns:a16="http://schemas.microsoft.com/office/drawing/2014/main" id="{8631DD9B-F6F5-4563-BFC2-DC24BCCC17D5}"/>
              </a:ext>
            </a:extLst>
          </p:cNvPr>
          <p:cNvSpPr/>
          <p:nvPr userDrawn="1"/>
        </p:nvSpPr>
        <p:spPr>
          <a:xfrm rot="8131578">
            <a:off x="11126983" y="5527969"/>
            <a:ext cx="1575814" cy="792461"/>
          </a:xfrm>
          <a:prstGeom prst="triangle">
            <a:avLst>
              <a:gd name="adj" fmla="val 492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斜め縞 16">
            <a:extLst>
              <a:ext uri="{FF2B5EF4-FFF2-40B4-BE49-F238E27FC236}">
                <a16:creationId xmlns:a16="http://schemas.microsoft.com/office/drawing/2014/main" id="{651B98A6-3692-4C2F-ADD5-29102DC4AA91}"/>
              </a:ext>
            </a:extLst>
          </p:cNvPr>
          <p:cNvSpPr/>
          <p:nvPr userDrawn="1"/>
        </p:nvSpPr>
        <p:spPr>
          <a:xfrm rot="10800000">
            <a:off x="10231316" y="4273062"/>
            <a:ext cx="1969476" cy="1925515"/>
          </a:xfrm>
          <a:prstGeom prst="diagStripe">
            <a:avLst>
              <a:gd name="adj" fmla="val 651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平行四辺形 12">
            <a:extLst>
              <a:ext uri="{FF2B5EF4-FFF2-40B4-BE49-F238E27FC236}">
                <a16:creationId xmlns:a16="http://schemas.microsoft.com/office/drawing/2014/main" id="{0D278E7B-E6C3-4E5F-9AC7-BECECEDE9EFA}"/>
              </a:ext>
            </a:extLst>
          </p:cNvPr>
          <p:cNvSpPr/>
          <p:nvPr userDrawn="1"/>
        </p:nvSpPr>
        <p:spPr>
          <a:xfrm>
            <a:off x="648677" y="3098381"/>
            <a:ext cx="7966215" cy="77594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平行四辺形 3">
            <a:extLst>
              <a:ext uri="{FF2B5EF4-FFF2-40B4-BE49-F238E27FC236}">
                <a16:creationId xmlns:a16="http://schemas.microsoft.com/office/drawing/2014/main" id="{F7D01B98-F1CD-4C0F-B547-0D8A3FA08346}"/>
              </a:ext>
            </a:extLst>
          </p:cNvPr>
          <p:cNvSpPr/>
          <p:nvPr userDrawn="1"/>
        </p:nvSpPr>
        <p:spPr>
          <a:xfrm>
            <a:off x="750494" y="2734649"/>
            <a:ext cx="7966216" cy="332809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7470A16-221C-4125-B800-DF16D2E45E1C}"/>
              </a:ext>
            </a:extLst>
          </p:cNvPr>
          <p:cNvSpPr txBox="1"/>
          <p:nvPr userDrawn="1"/>
        </p:nvSpPr>
        <p:spPr>
          <a:xfrm>
            <a:off x="740032" y="2422198"/>
            <a:ext cx="81916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chemeClr val="bg1"/>
                </a:solidFill>
              </a:rPr>
              <a:t>創業・空き店舗等再生支援事業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2CDA59-B168-46B1-B4BF-BFF7AE95FF27}"/>
              </a:ext>
            </a:extLst>
          </p:cNvPr>
          <p:cNvSpPr txBox="1"/>
          <p:nvPr userDrawn="1"/>
        </p:nvSpPr>
        <p:spPr>
          <a:xfrm>
            <a:off x="724364" y="2406534"/>
            <a:ext cx="81916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chemeClr val="accent3"/>
                </a:solidFill>
              </a:rPr>
              <a:t>創業・空き店舗等再生支援事業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1F1435-26FF-4AFD-B302-C31CA0F90BC0}"/>
              </a:ext>
            </a:extLst>
          </p:cNvPr>
          <p:cNvSpPr txBox="1"/>
          <p:nvPr userDrawn="1"/>
        </p:nvSpPr>
        <p:spPr>
          <a:xfrm>
            <a:off x="741948" y="161072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三好市企業版ふるさと納税</a:t>
            </a:r>
          </a:p>
        </p:txBody>
      </p:sp>
    </p:spTree>
    <p:extLst>
      <p:ext uri="{BB962C8B-B14F-4D97-AF65-F5344CB8AC3E}">
        <p14:creationId xmlns:p14="http://schemas.microsoft.com/office/powerpoint/2010/main" val="367146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6A6F9696-2BDE-41EB-87D9-2D221CFF18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81" y="1500492"/>
            <a:ext cx="6261219" cy="4695914"/>
          </a:xfrm>
          <a:prstGeom prst="rect">
            <a:avLst/>
          </a:prstGeom>
        </p:spPr>
      </p:pic>
      <p:sp>
        <p:nvSpPr>
          <p:cNvPr id="12" name="斜め縞 11">
            <a:extLst>
              <a:ext uri="{FF2B5EF4-FFF2-40B4-BE49-F238E27FC236}">
                <a16:creationId xmlns:a16="http://schemas.microsoft.com/office/drawing/2014/main" id="{75EC2B7D-E060-4E45-99AF-F07DAE1E14F4}"/>
              </a:ext>
            </a:extLst>
          </p:cNvPr>
          <p:cNvSpPr/>
          <p:nvPr userDrawn="1"/>
        </p:nvSpPr>
        <p:spPr>
          <a:xfrm>
            <a:off x="5922234" y="1500492"/>
            <a:ext cx="2256090" cy="1928508"/>
          </a:xfrm>
          <a:prstGeom prst="diagStrip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斜め縞 12">
            <a:extLst>
              <a:ext uri="{FF2B5EF4-FFF2-40B4-BE49-F238E27FC236}">
                <a16:creationId xmlns:a16="http://schemas.microsoft.com/office/drawing/2014/main" id="{45BD9176-FAF6-443E-A3C4-7234F4E03094}"/>
              </a:ext>
            </a:extLst>
          </p:cNvPr>
          <p:cNvSpPr/>
          <p:nvPr userDrawn="1"/>
        </p:nvSpPr>
        <p:spPr>
          <a:xfrm>
            <a:off x="5922234" y="1507209"/>
            <a:ext cx="3224610" cy="2827341"/>
          </a:xfrm>
          <a:prstGeom prst="diagStripe">
            <a:avLst>
              <a:gd name="adj" fmla="val 760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斜め縞 13">
            <a:extLst>
              <a:ext uri="{FF2B5EF4-FFF2-40B4-BE49-F238E27FC236}">
                <a16:creationId xmlns:a16="http://schemas.microsoft.com/office/drawing/2014/main" id="{3B67A5AB-9618-4D81-994F-F6260F6CEAFC}"/>
              </a:ext>
            </a:extLst>
          </p:cNvPr>
          <p:cNvSpPr/>
          <p:nvPr userDrawn="1"/>
        </p:nvSpPr>
        <p:spPr>
          <a:xfrm>
            <a:off x="8582926" y="1488283"/>
            <a:ext cx="2256089" cy="2066767"/>
          </a:xfrm>
          <a:prstGeom prst="diagStripe">
            <a:avLst>
              <a:gd name="adj" fmla="val 7114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斜め縞 14">
            <a:extLst>
              <a:ext uri="{FF2B5EF4-FFF2-40B4-BE49-F238E27FC236}">
                <a16:creationId xmlns:a16="http://schemas.microsoft.com/office/drawing/2014/main" id="{3B714F65-8B26-4184-A41E-071F8B303C50}"/>
              </a:ext>
            </a:extLst>
          </p:cNvPr>
          <p:cNvSpPr/>
          <p:nvPr userDrawn="1"/>
        </p:nvSpPr>
        <p:spPr>
          <a:xfrm>
            <a:off x="6981909" y="1526135"/>
            <a:ext cx="2965390" cy="2704033"/>
          </a:xfrm>
          <a:prstGeom prst="diagStripe">
            <a:avLst>
              <a:gd name="adj" fmla="val 7787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32A2260-29FF-4A80-B345-7CF08100F9F6}"/>
              </a:ext>
            </a:extLst>
          </p:cNvPr>
          <p:cNvSpPr txBox="1"/>
          <p:nvPr userDrawn="1"/>
        </p:nvSpPr>
        <p:spPr>
          <a:xfrm>
            <a:off x="1275137" y="869967"/>
            <a:ext cx="6040063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ja-JP" altLang="en-US" sz="2000" dirty="0"/>
              <a:t>市内の空き店舗等を活用して事業活動を行う者</a:t>
            </a:r>
            <a:endParaRPr kumimoji="1" lang="en-US" altLang="ja-JP" sz="20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ja-JP" altLang="en-US" sz="2000" dirty="0"/>
              <a:t>新たに創業する者</a:t>
            </a:r>
            <a:endParaRPr kumimoji="1" lang="en-US" altLang="ja-JP" sz="2000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2526283-2015-4C67-A0CB-0761BA1E7090}"/>
              </a:ext>
            </a:extLst>
          </p:cNvPr>
          <p:cNvGrpSpPr/>
          <p:nvPr userDrawn="1"/>
        </p:nvGrpSpPr>
        <p:grpSpPr>
          <a:xfrm>
            <a:off x="7288899" y="660273"/>
            <a:ext cx="3193287" cy="1025495"/>
            <a:chOff x="7078758" y="761691"/>
            <a:chExt cx="3193287" cy="1025495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BD1FD61F-6F6D-4BFB-943E-0F0959C8D109}"/>
                </a:ext>
              </a:extLst>
            </p:cNvPr>
            <p:cNvSpPr/>
            <p:nvPr userDrawn="1"/>
          </p:nvSpPr>
          <p:spPr>
            <a:xfrm>
              <a:off x="7306654" y="761691"/>
              <a:ext cx="2965391" cy="102549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/>
                <a:t>事業費の一部を支援</a:t>
              </a:r>
            </a:p>
          </p:txBody>
        </p:sp>
        <p:sp>
          <p:nvSpPr>
            <p:cNvPr id="9" name="二等辺三角形 8">
              <a:extLst>
                <a:ext uri="{FF2B5EF4-FFF2-40B4-BE49-F238E27FC236}">
                  <a16:creationId xmlns:a16="http://schemas.microsoft.com/office/drawing/2014/main" id="{9F9A2523-1365-467B-857C-F6628BCDF869}"/>
                </a:ext>
              </a:extLst>
            </p:cNvPr>
            <p:cNvSpPr/>
            <p:nvPr userDrawn="1"/>
          </p:nvSpPr>
          <p:spPr>
            <a:xfrm rot="16895714">
              <a:off x="7149432" y="1315306"/>
              <a:ext cx="148000" cy="289348"/>
            </a:xfrm>
            <a:prstGeom prst="triangle">
              <a:avLst>
                <a:gd name="adj" fmla="val 32247"/>
              </a:avLst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787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FBB2236-34F7-4998-9A7A-57BF6DD8E89B}"/>
              </a:ext>
            </a:extLst>
          </p:cNvPr>
          <p:cNvSpPr txBox="1"/>
          <p:nvPr userDrawn="1"/>
        </p:nvSpPr>
        <p:spPr>
          <a:xfrm>
            <a:off x="3822820" y="1176300"/>
            <a:ext cx="4546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Wingdings" panose="05000000000000000000" pitchFamily="2" charset="2"/>
              <a:buChar char="p"/>
            </a:pPr>
            <a:r>
              <a:rPr kumimoji="1" lang="ja-JP" altLang="en-US" sz="2400" u="sng" spc="300" dirty="0"/>
              <a:t>空き店舗の解消</a:t>
            </a:r>
            <a:endParaRPr kumimoji="1" lang="en-US" altLang="ja-JP" sz="2400" u="sng" spc="300" dirty="0"/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Wingdings" panose="05000000000000000000" pitchFamily="2" charset="2"/>
              <a:buChar char="p"/>
            </a:pPr>
            <a:r>
              <a:rPr kumimoji="1" lang="ja-JP" altLang="en-US" sz="2400" u="sng" spc="300" dirty="0"/>
              <a:t>創業による賑わいの創出</a:t>
            </a:r>
            <a:endParaRPr kumimoji="1" lang="en-US" altLang="ja-JP" sz="2400" u="sng" spc="300" dirty="0"/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Wingdings" panose="05000000000000000000" pitchFamily="2" charset="2"/>
              <a:buChar char="p"/>
            </a:pPr>
            <a:r>
              <a:rPr kumimoji="1" lang="ja-JP" altLang="en-US" sz="2400" u="sng" spc="300" dirty="0"/>
              <a:t>地域経済の活性化</a:t>
            </a:r>
          </a:p>
        </p:txBody>
      </p:sp>
      <p:sp>
        <p:nvSpPr>
          <p:cNvPr id="4" name="矢印: ストライプ 3">
            <a:extLst>
              <a:ext uri="{FF2B5EF4-FFF2-40B4-BE49-F238E27FC236}">
                <a16:creationId xmlns:a16="http://schemas.microsoft.com/office/drawing/2014/main" id="{E12C5B86-6802-4BE1-B2D7-F249EFCBB945}"/>
              </a:ext>
            </a:extLst>
          </p:cNvPr>
          <p:cNvSpPr/>
          <p:nvPr userDrawn="1"/>
        </p:nvSpPr>
        <p:spPr>
          <a:xfrm>
            <a:off x="1316052" y="1720274"/>
            <a:ext cx="1803163" cy="112804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97D4A0A-BC3C-450C-8FEA-494FC5ABBD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125" y="429841"/>
            <a:ext cx="3069230" cy="42512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FCFE8B0-B040-43A3-95E6-7CC3E9687D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25554"/>
            <a:ext cx="3523813" cy="2542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937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CF541A6-1C29-4798-AB8A-07A595050953}"/>
              </a:ext>
            </a:extLst>
          </p:cNvPr>
          <p:cNvSpPr/>
          <p:nvPr userDrawn="1"/>
        </p:nvSpPr>
        <p:spPr>
          <a:xfrm>
            <a:off x="0" y="6298970"/>
            <a:ext cx="12192000" cy="5674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6F613F7-C4B6-4966-B23C-AA7A49A8B99F}"/>
              </a:ext>
            </a:extLst>
          </p:cNvPr>
          <p:cNvSpPr/>
          <p:nvPr userDrawn="1"/>
        </p:nvSpPr>
        <p:spPr>
          <a:xfrm>
            <a:off x="0" y="6196831"/>
            <a:ext cx="12192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EEDC29E-3B4A-47F0-A490-7E449CEB9F56}"/>
              </a:ext>
            </a:extLst>
          </p:cNvPr>
          <p:cNvSpPr/>
          <p:nvPr userDrawn="1"/>
        </p:nvSpPr>
        <p:spPr>
          <a:xfrm>
            <a:off x="0" y="6294382"/>
            <a:ext cx="12192000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22F788B-B165-45E0-B3C3-7486EC13EAF7}"/>
              </a:ext>
            </a:extLst>
          </p:cNvPr>
          <p:cNvGrpSpPr/>
          <p:nvPr userDrawn="1"/>
        </p:nvGrpSpPr>
        <p:grpSpPr>
          <a:xfrm>
            <a:off x="3168071" y="6290582"/>
            <a:ext cx="5772728" cy="923330"/>
            <a:chOff x="2975322" y="6290503"/>
            <a:chExt cx="5854642" cy="92333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A910AA1-57E5-4C03-A6C4-112355F11B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5322" y="6382159"/>
              <a:ext cx="414421" cy="432414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B642BBD-DF0C-4AC5-86C4-5AC8AD01E3B8}"/>
                </a:ext>
              </a:extLst>
            </p:cNvPr>
            <p:cNvSpPr txBox="1"/>
            <p:nvPr userDrawn="1"/>
          </p:nvSpPr>
          <p:spPr>
            <a:xfrm>
              <a:off x="3389745" y="6290503"/>
              <a:ext cx="54402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3600" spc="300" dirty="0">
                  <a:solidFill>
                    <a:schemeClr val="accent1"/>
                  </a:solidFill>
                </a:rPr>
                <a:t>MiyoshiCity-Tokushima</a:t>
              </a:r>
              <a:endParaRPr lang="ja-JP" altLang="en-US" sz="3600" spc="300" dirty="0">
                <a:solidFill>
                  <a:schemeClr val="accent1"/>
                </a:solidFill>
              </a:endParaRPr>
            </a:p>
            <a:p>
              <a:endParaRPr kumimoji="1" lang="ja-JP" altLang="en-US" spc="3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612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65E056-3580-4710-8895-BCBB37E5B84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396D8CC-AD44-4A52-BD7E-724CCF628FC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340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緑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谷　晴香</dc:creator>
  <cp:lastModifiedBy>谷　晴香</cp:lastModifiedBy>
  <cp:revision>17</cp:revision>
  <dcterms:created xsi:type="dcterms:W3CDTF">2025-01-24T02:24:44Z</dcterms:created>
  <dcterms:modified xsi:type="dcterms:W3CDTF">2025-01-27T07:05:05Z</dcterms:modified>
</cp:coreProperties>
</file>