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65" r:id="rId4"/>
    <p:sldId id="266" r:id="rId5"/>
    <p:sldId id="271" r:id="rId6"/>
    <p:sldId id="267" r:id="rId7"/>
    <p:sldId id="275" r:id="rId8"/>
    <p:sldId id="277" r:id="rId9"/>
    <p:sldId id="268" r:id="rId10"/>
    <p:sldId id="274" r:id="rId11"/>
    <p:sldId id="278" r:id="rId12"/>
    <p:sldId id="272" r:id="rId13"/>
    <p:sldId id="273" r:id="rId14"/>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99"/>
    <a:srgbClr val="AACD06"/>
    <a:srgbClr val="000000"/>
    <a:srgbClr val="FF85FF"/>
    <a:srgbClr val="FF99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77" autoAdjust="0"/>
    <p:restoredTop sz="96493" autoAdjust="0"/>
  </p:normalViewPr>
  <p:slideViewPr>
    <p:cSldViewPr snapToGrid="0">
      <p:cViewPr varScale="1">
        <p:scale>
          <a:sx n="96" d="100"/>
          <a:sy n="96" d="100"/>
        </p:scale>
        <p:origin x="114" y="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621" cy="494813"/>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2" y="0"/>
            <a:ext cx="2918621" cy="494813"/>
          </a:xfrm>
          <a:prstGeom prst="rect">
            <a:avLst/>
          </a:prstGeom>
        </p:spPr>
        <p:txBody>
          <a:bodyPr vert="horz" lIns="90644" tIns="45322" rIns="90644" bIns="45322" rtlCol="0"/>
          <a:lstStyle>
            <a:lvl1pPr algn="r">
              <a:defRPr sz="1200"/>
            </a:lvl1pPr>
          </a:lstStyle>
          <a:p>
            <a:fld id="{97F86BE8-45DB-40CC-9135-3DAE3C074412}" type="datetimeFigureOut">
              <a:rPr kumimoji="1" lang="ja-JP" altLang="en-US" smtClean="0"/>
              <a:t>2025/6/2</a:t>
            </a:fld>
            <a:endParaRPr kumimoji="1" lang="ja-JP" altLang="en-US"/>
          </a:p>
        </p:txBody>
      </p:sp>
      <p:sp>
        <p:nvSpPr>
          <p:cNvPr id="4" name="スライド イメージ プレースホルダー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891" y="4747996"/>
            <a:ext cx="5387982" cy="3884437"/>
          </a:xfrm>
          <a:prstGeom prst="rect">
            <a:avLst/>
          </a:prstGeom>
        </p:spPr>
        <p:txBody>
          <a:bodyPr vert="horz" lIns="90644" tIns="45322" rIns="90644" bIns="453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501"/>
            <a:ext cx="2918621" cy="494813"/>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2" y="9371501"/>
            <a:ext cx="2918621" cy="494813"/>
          </a:xfrm>
          <a:prstGeom prst="rect">
            <a:avLst/>
          </a:prstGeom>
        </p:spPr>
        <p:txBody>
          <a:bodyPr vert="horz" lIns="90644" tIns="45322" rIns="90644" bIns="45322" rtlCol="0" anchor="b"/>
          <a:lstStyle>
            <a:lvl1pPr algn="r">
              <a:defRPr sz="1200"/>
            </a:lvl1pPr>
          </a:lstStyle>
          <a:p>
            <a:fld id="{A852253C-B493-49C0-AA9F-39436EC757E8}" type="slidenum">
              <a:rPr kumimoji="1" lang="ja-JP" altLang="en-US" smtClean="0"/>
              <a:t>‹#›</a:t>
            </a:fld>
            <a:endParaRPr kumimoji="1" lang="ja-JP" altLang="en-US"/>
          </a:p>
        </p:txBody>
      </p:sp>
    </p:spTree>
    <p:extLst>
      <p:ext uri="{BB962C8B-B14F-4D97-AF65-F5344CB8AC3E}">
        <p14:creationId xmlns:p14="http://schemas.microsoft.com/office/powerpoint/2010/main" val="931897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852253C-B493-49C0-AA9F-39436EC757E8}" type="slidenum">
              <a:rPr kumimoji="1" lang="ja-JP" altLang="en-US" smtClean="0"/>
              <a:t>1</a:t>
            </a:fld>
            <a:endParaRPr kumimoji="1" lang="ja-JP" altLang="en-US"/>
          </a:p>
        </p:txBody>
      </p:sp>
    </p:spTree>
    <p:extLst>
      <p:ext uri="{BB962C8B-B14F-4D97-AF65-F5344CB8AC3E}">
        <p14:creationId xmlns:p14="http://schemas.microsoft.com/office/powerpoint/2010/main" val="28347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852253C-B493-49C0-AA9F-39436EC757E8}" type="slidenum">
              <a:rPr kumimoji="1" lang="ja-JP" altLang="en-US" smtClean="0"/>
              <a:t>2</a:t>
            </a:fld>
            <a:endParaRPr kumimoji="1" lang="ja-JP" altLang="en-US"/>
          </a:p>
        </p:txBody>
      </p:sp>
    </p:spTree>
    <p:extLst>
      <p:ext uri="{BB962C8B-B14F-4D97-AF65-F5344CB8AC3E}">
        <p14:creationId xmlns:p14="http://schemas.microsoft.com/office/powerpoint/2010/main" val="3931831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852253C-B493-49C0-AA9F-39436EC757E8}" type="slidenum">
              <a:rPr kumimoji="1" lang="ja-JP" altLang="en-US" smtClean="0"/>
              <a:t>4</a:t>
            </a:fld>
            <a:endParaRPr kumimoji="1" lang="ja-JP" altLang="en-US"/>
          </a:p>
        </p:txBody>
      </p:sp>
    </p:spTree>
    <p:extLst>
      <p:ext uri="{BB962C8B-B14F-4D97-AF65-F5344CB8AC3E}">
        <p14:creationId xmlns:p14="http://schemas.microsoft.com/office/powerpoint/2010/main" val="399494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852253C-B493-49C0-AA9F-39436EC757E8}" type="slidenum">
              <a:rPr kumimoji="1" lang="ja-JP" altLang="en-US" smtClean="0"/>
              <a:t>5</a:t>
            </a:fld>
            <a:endParaRPr kumimoji="1" lang="ja-JP" altLang="en-US"/>
          </a:p>
        </p:txBody>
      </p:sp>
    </p:spTree>
    <p:extLst>
      <p:ext uri="{BB962C8B-B14F-4D97-AF65-F5344CB8AC3E}">
        <p14:creationId xmlns:p14="http://schemas.microsoft.com/office/powerpoint/2010/main" val="3719140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852253C-B493-49C0-AA9F-39436EC757E8}" type="slidenum">
              <a:rPr kumimoji="1" lang="ja-JP" altLang="en-US" smtClean="0"/>
              <a:t>9</a:t>
            </a:fld>
            <a:endParaRPr kumimoji="1" lang="ja-JP" altLang="en-US"/>
          </a:p>
        </p:txBody>
      </p:sp>
    </p:spTree>
    <p:extLst>
      <p:ext uri="{BB962C8B-B14F-4D97-AF65-F5344CB8AC3E}">
        <p14:creationId xmlns:p14="http://schemas.microsoft.com/office/powerpoint/2010/main" val="2174520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852253C-B493-49C0-AA9F-39436EC757E8}" type="slidenum">
              <a:rPr kumimoji="1" lang="ja-JP" altLang="en-US" smtClean="0"/>
              <a:t>10</a:t>
            </a:fld>
            <a:endParaRPr kumimoji="1" lang="ja-JP" altLang="en-US"/>
          </a:p>
        </p:txBody>
      </p:sp>
    </p:spTree>
    <p:extLst>
      <p:ext uri="{BB962C8B-B14F-4D97-AF65-F5344CB8AC3E}">
        <p14:creationId xmlns:p14="http://schemas.microsoft.com/office/powerpoint/2010/main" val="64611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8C1DCF-43A6-3854-0DCC-122FD168200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202ED1C-13B6-3120-7849-C16F9B0DC49A}"/>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D444FA4-6DD6-E84C-CFFB-29ABEB16E69A}"/>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5" name="フッター プレースホルダー 4">
            <a:extLst>
              <a:ext uri="{FF2B5EF4-FFF2-40B4-BE49-F238E27FC236}">
                <a16:creationId xmlns:a16="http://schemas.microsoft.com/office/drawing/2014/main" id="{121AF4C2-69A3-59C4-B553-46819145CF2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2BADCFA-4632-F854-70AD-7D14379F652A}"/>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1850085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FFF3C3-484C-5661-DB83-7CBE9AD9DB7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E682795-EB2F-F6C6-9517-4A0440E3738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9ACCEF6-13D2-43ED-BF56-71E1C7F67731}"/>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5" name="フッター プレースホルダー 4">
            <a:extLst>
              <a:ext uri="{FF2B5EF4-FFF2-40B4-BE49-F238E27FC236}">
                <a16:creationId xmlns:a16="http://schemas.microsoft.com/office/drawing/2014/main" id="{EE6F3DB9-EEDD-83B8-554D-9ABD1172927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397104D-CC69-0459-C815-3F7846D30F7A}"/>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1522515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8D01C9-A8D0-9DBE-31F8-F3159142C1A9}"/>
              </a:ext>
            </a:extLst>
          </p:cNvPr>
          <p:cNvSpPr>
            <a:spLocks noGrp="1"/>
          </p:cNvSpPr>
          <p:nvPr>
            <p:ph type="title"/>
          </p:nvPr>
        </p:nvSpPr>
        <p:spPr>
          <a:xfrm>
            <a:off x="831850" y="1709742"/>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890095-DD6D-5A07-4AE3-F075F642AA07}"/>
              </a:ext>
            </a:extLst>
          </p:cNvPr>
          <p:cNvSpPr>
            <a:spLocks noGrp="1"/>
          </p:cNvSpPr>
          <p:nvPr>
            <p:ph type="body" idx="1"/>
          </p:nvPr>
        </p:nvSpPr>
        <p:spPr>
          <a:xfrm>
            <a:off x="831850" y="4589467"/>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3D1D530-F285-10D2-E0EA-4446FD478C39}"/>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5" name="フッター プレースホルダー 4">
            <a:extLst>
              <a:ext uri="{FF2B5EF4-FFF2-40B4-BE49-F238E27FC236}">
                <a16:creationId xmlns:a16="http://schemas.microsoft.com/office/drawing/2014/main" id="{8A474AA5-995C-21B7-0EE2-BFF8AB92CB6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DBE186-A710-45A9-D0CD-EB64CEDBE18E}"/>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1447032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B977D3-1923-F550-AA3D-3A69B356DF4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30F7EEB-A81B-6283-AE3B-7B7C3D3C7D26}"/>
              </a:ext>
            </a:extLst>
          </p:cNvPr>
          <p:cNvSpPr>
            <a:spLocks noGrp="1"/>
          </p:cNvSpPr>
          <p:nvPr>
            <p:ph sz="half" idx="1"/>
          </p:nvPr>
        </p:nvSpPr>
        <p:spPr>
          <a:xfrm>
            <a:off x="838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917AECA-02BE-BC0B-BDE1-8CE37217F9C8}"/>
              </a:ext>
            </a:extLst>
          </p:cNvPr>
          <p:cNvSpPr>
            <a:spLocks noGrp="1"/>
          </p:cNvSpPr>
          <p:nvPr>
            <p:ph sz="half" idx="2"/>
          </p:nvPr>
        </p:nvSpPr>
        <p:spPr>
          <a:xfrm>
            <a:off x="6172201"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0A5DEDB-F260-B0BD-C802-3A916789766E}"/>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6" name="フッター プレースホルダー 5">
            <a:extLst>
              <a:ext uri="{FF2B5EF4-FFF2-40B4-BE49-F238E27FC236}">
                <a16:creationId xmlns:a16="http://schemas.microsoft.com/office/drawing/2014/main" id="{509249CB-5FF6-4A72-6EF2-D089CAF9C8E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ECCEFF7-C0F5-823B-6B91-2A6F35CAB27C}"/>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882584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308272-D183-1196-C2ED-8205859D5EA1}"/>
              </a:ext>
            </a:extLst>
          </p:cNvPr>
          <p:cNvSpPr>
            <a:spLocks noGrp="1"/>
          </p:cNvSpPr>
          <p:nvPr>
            <p:ph type="title"/>
          </p:nvPr>
        </p:nvSpPr>
        <p:spPr>
          <a:xfrm>
            <a:off x="839790" y="365129"/>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5EF70FA-70AF-0413-9428-C3211977ACF6}"/>
              </a:ext>
            </a:extLst>
          </p:cNvPr>
          <p:cNvSpPr>
            <a:spLocks noGrp="1"/>
          </p:cNvSpPr>
          <p:nvPr>
            <p:ph type="body" idx="1"/>
          </p:nvPr>
        </p:nvSpPr>
        <p:spPr>
          <a:xfrm>
            <a:off x="839788" y="1681163"/>
            <a:ext cx="5157787"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AD7985E-3177-3F56-1452-B18B7077B02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369BA86-F64A-C09F-CEF2-36D1317593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D798B54-2274-4BCF-8B6C-3CD3B8FAA2F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6C860B6-C24C-3BE1-A2F1-62CE1D1CD57D}"/>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8" name="フッター プレースホルダー 7">
            <a:extLst>
              <a:ext uri="{FF2B5EF4-FFF2-40B4-BE49-F238E27FC236}">
                <a16:creationId xmlns:a16="http://schemas.microsoft.com/office/drawing/2014/main" id="{AD920F53-15D0-F93A-60DF-11A91987BE7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8715CE5-414B-9FA1-30D9-1C59CD6C50A4}"/>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215708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F3AE9C-91DA-D4E0-E8A2-E8F7C635F75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5354213-7D3F-425E-3E49-F9C80A9C05F1}"/>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4" name="フッター プレースホルダー 3">
            <a:extLst>
              <a:ext uri="{FF2B5EF4-FFF2-40B4-BE49-F238E27FC236}">
                <a16:creationId xmlns:a16="http://schemas.microsoft.com/office/drawing/2014/main" id="{BAEB5BB9-99AE-34A4-2A2E-853B1D257F3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23A3015-33A8-09C0-886D-17725290D509}"/>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2213110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86CAA80-E67C-8CC1-EF51-FB2892367122}"/>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3" name="フッター プレースホルダー 2">
            <a:extLst>
              <a:ext uri="{FF2B5EF4-FFF2-40B4-BE49-F238E27FC236}">
                <a16:creationId xmlns:a16="http://schemas.microsoft.com/office/drawing/2014/main" id="{DEC6D1B9-E726-B681-67A7-148A0140120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C2DC68F-9682-94AC-F37D-48729FCA7C1F}"/>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3360741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9C4AE9-B9B9-64A4-64F2-522EE5C87AEB}"/>
              </a:ext>
            </a:extLst>
          </p:cNvPr>
          <p:cNvSpPr>
            <a:spLocks noGrp="1"/>
          </p:cNvSpPr>
          <p:nvPr>
            <p:ph type="title"/>
          </p:nvPr>
        </p:nvSpPr>
        <p:spPr>
          <a:xfrm>
            <a:off x="839790" y="457200"/>
            <a:ext cx="3932238"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4134570-2F8B-48E7-DCE9-07129CF7827F}"/>
              </a:ext>
            </a:extLst>
          </p:cNvPr>
          <p:cNvSpPr>
            <a:spLocks noGrp="1"/>
          </p:cNvSpPr>
          <p:nvPr>
            <p:ph idx="1"/>
          </p:nvPr>
        </p:nvSpPr>
        <p:spPr>
          <a:xfrm>
            <a:off x="5183189" y="98742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6ECDA11-8983-0C74-98C4-2D26A3A48239}"/>
              </a:ext>
            </a:extLst>
          </p:cNvPr>
          <p:cNvSpPr>
            <a:spLocks noGrp="1"/>
          </p:cNvSpPr>
          <p:nvPr>
            <p:ph type="body" sz="half" idx="2"/>
          </p:nvPr>
        </p:nvSpPr>
        <p:spPr>
          <a:xfrm>
            <a:off x="839790"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AED216C-DAB6-864A-8E9F-BB326904B312}"/>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6" name="フッター プレースホルダー 5">
            <a:extLst>
              <a:ext uri="{FF2B5EF4-FFF2-40B4-BE49-F238E27FC236}">
                <a16:creationId xmlns:a16="http://schemas.microsoft.com/office/drawing/2014/main" id="{509CA3DC-0282-C659-0F15-4B2DCB9C7D9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6D16A2D-AF58-7218-D75F-E11945E9F9E6}"/>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76222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74BC3E-E8AD-D4E3-F65E-8C08012356AD}"/>
              </a:ext>
            </a:extLst>
          </p:cNvPr>
          <p:cNvSpPr>
            <a:spLocks noGrp="1"/>
          </p:cNvSpPr>
          <p:nvPr>
            <p:ph type="title"/>
          </p:nvPr>
        </p:nvSpPr>
        <p:spPr>
          <a:xfrm>
            <a:off x="839790" y="457200"/>
            <a:ext cx="3932238"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BF0C773-EE5D-CC16-6182-99026352369A}"/>
              </a:ext>
            </a:extLst>
          </p:cNvPr>
          <p:cNvSpPr>
            <a:spLocks noGrp="1"/>
          </p:cNvSpPr>
          <p:nvPr>
            <p:ph type="pic" idx="1"/>
          </p:nvPr>
        </p:nvSpPr>
        <p:spPr>
          <a:xfrm>
            <a:off x="5183189" y="987429"/>
            <a:ext cx="6172201"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6F43C01-BEC4-AF9C-AB1E-728525AB75A6}"/>
              </a:ext>
            </a:extLst>
          </p:cNvPr>
          <p:cNvSpPr>
            <a:spLocks noGrp="1"/>
          </p:cNvSpPr>
          <p:nvPr>
            <p:ph type="body" sz="half" idx="2"/>
          </p:nvPr>
        </p:nvSpPr>
        <p:spPr>
          <a:xfrm>
            <a:off x="839790" y="2057400"/>
            <a:ext cx="3932238"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A53F8FC-B47E-9616-EE1D-25AAA89E51ED}"/>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6" name="フッター プレースホルダー 5">
            <a:extLst>
              <a:ext uri="{FF2B5EF4-FFF2-40B4-BE49-F238E27FC236}">
                <a16:creationId xmlns:a16="http://schemas.microsoft.com/office/drawing/2014/main" id="{5DEF1B07-2E46-03B5-5646-1027F9EED96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0F6BF1C-673E-5176-29A8-DD4D94DCEA96}"/>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335523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1B89F9-26AA-0BFD-90B6-587B37EA588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41ECA05-5E48-99C5-1C03-EF6009C8F4F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D0FAA69-D1A9-7BBE-EEA2-CE83646156A9}"/>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5" name="フッター プレースホルダー 4">
            <a:extLst>
              <a:ext uri="{FF2B5EF4-FFF2-40B4-BE49-F238E27FC236}">
                <a16:creationId xmlns:a16="http://schemas.microsoft.com/office/drawing/2014/main" id="{8EEFB7B9-DC69-0207-7CD1-61275610293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D82B47D-C57C-63F0-20FF-D8C6CC42AF43}"/>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1519287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8B69A6A-6F77-D045-9432-BA392AC45C5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10E25F4-5D89-64E4-8DB7-A8155482890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E2D765B-3BF7-C044-71BB-3A7340FBB272}"/>
              </a:ext>
            </a:extLst>
          </p:cNvPr>
          <p:cNvSpPr>
            <a:spLocks noGrp="1"/>
          </p:cNvSpPr>
          <p:nvPr>
            <p:ph type="dt" sz="half" idx="10"/>
          </p:nvPr>
        </p:nvSpPr>
        <p:spPr/>
        <p:txBody>
          <a:bodyPr/>
          <a:lstStyle/>
          <a:p>
            <a:fld id="{17575012-AB66-48B3-9046-891562170D4A}" type="datetimeFigureOut">
              <a:rPr kumimoji="1" lang="ja-JP" altLang="en-US" smtClean="0"/>
              <a:t>2025/6/2</a:t>
            </a:fld>
            <a:endParaRPr kumimoji="1" lang="ja-JP" altLang="en-US"/>
          </a:p>
        </p:txBody>
      </p:sp>
      <p:sp>
        <p:nvSpPr>
          <p:cNvPr id="5" name="フッター プレースホルダー 4">
            <a:extLst>
              <a:ext uri="{FF2B5EF4-FFF2-40B4-BE49-F238E27FC236}">
                <a16:creationId xmlns:a16="http://schemas.microsoft.com/office/drawing/2014/main" id="{20F74107-D678-409B-96FF-4B6B73EC0DF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599BE0A-6260-A2F2-6920-C7771692036F}"/>
              </a:ext>
            </a:extLst>
          </p:cNvPr>
          <p:cNvSpPr>
            <a:spLocks noGrp="1"/>
          </p:cNvSpPr>
          <p:nvPr>
            <p:ph type="sldNum" sz="quarter" idx="12"/>
          </p:nvPr>
        </p:nvSpPr>
        <p:spPr/>
        <p:txBody>
          <a:body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415493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A49578C-6F8C-A356-32DA-EEE218332764}"/>
              </a:ext>
            </a:extLst>
          </p:cNvPr>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0151EB3-591E-A978-7BA0-2AFEF3E32AF1}"/>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A9B8405-C345-AB1D-D57A-DC1A4CCD11BB}"/>
              </a:ext>
            </a:extLst>
          </p:cNvPr>
          <p:cNvSpPr>
            <a:spLocks noGrp="1"/>
          </p:cNvSpPr>
          <p:nvPr>
            <p:ph type="dt" sz="half" idx="2"/>
          </p:nvPr>
        </p:nvSpPr>
        <p:spPr>
          <a:xfrm>
            <a:off x="838201"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575012-AB66-48B3-9046-891562170D4A}" type="datetimeFigureOut">
              <a:rPr kumimoji="1" lang="ja-JP" altLang="en-US" smtClean="0"/>
              <a:t>2025/6/2</a:t>
            </a:fld>
            <a:endParaRPr kumimoji="1" lang="ja-JP" altLang="en-US"/>
          </a:p>
        </p:txBody>
      </p:sp>
      <p:sp>
        <p:nvSpPr>
          <p:cNvPr id="5" name="フッター プレースホルダー 4">
            <a:extLst>
              <a:ext uri="{FF2B5EF4-FFF2-40B4-BE49-F238E27FC236}">
                <a16:creationId xmlns:a16="http://schemas.microsoft.com/office/drawing/2014/main" id="{EEB99C56-E8D6-835D-1931-20F36C5085C1}"/>
              </a:ext>
            </a:extLst>
          </p:cNvPr>
          <p:cNvSpPr>
            <a:spLocks noGrp="1"/>
          </p:cNvSpPr>
          <p:nvPr>
            <p:ph type="ftr" sz="quarter" idx="3"/>
          </p:nvPr>
        </p:nvSpPr>
        <p:spPr>
          <a:xfrm>
            <a:off x="4038601"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A59F59E-1EC4-3F5B-8361-EA22FD741461}"/>
              </a:ext>
            </a:extLst>
          </p:cNvPr>
          <p:cNvSpPr>
            <a:spLocks noGrp="1"/>
          </p:cNvSpPr>
          <p:nvPr>
            <p:ph type="sldNum" sz="quarter" idx="4"/>
          </p:nvPr>
        </p:nvSpPr>
        <p:spPr>
          <a:xfrm>
            <a:off x="8610601"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0D415-3804-4F3B-A09B-D6B12E44B1D4}" type="slidenum">
              <a:rPr kumimoji="1" lang="ja-JP" altLang="en-US" smtClean="0"/>
              <a:t>‹#›</a:t>
            </a:fld>
            <a:endParaRPr kumimoji="1" lang="ja-JP" altLang="en-US"/>
          </a:p>
        </p:txBody>
      </p:sp>
    </p:spTree>
    <p:extLst>
      <p:ext uri="{BB962C8B-B14F-4D97-AF65-F5344CB8AC3E}">
        <p14:creationId xmlns:p14="http://schemas.microsoft.com/office/powerpoint/2010/main" val="906181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23"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kumimoji="1"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kumimoji="1" sz="1801"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FC0934C7-FACF-9944-E1A6-E8AF6E24AD65}"/>
              </a:ext>
            </a:extLst>
          </p:cNvPr>
          <p:cNvSpPr/>
          <p:nvPr/>
        </p:nvSpPr>
        <p:spPr>
          <a:xfrm>
            <a:off x="306779" y="323605"/>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pic>
        <p:nvPicPr>
          <p:cNvPr id="6" name="図 5">
            <a:extLst>
              <a:ext uri="{FF2B5EF4-FFF2-40B4-BE49-F238E27FC236}">
                <a16:creationId xmlns:a16="http://schemas.microsoft.com/office/drawing/2014/main" id="{FA8FD037-F859-2467-256F-F98644D7CE1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456219" y="3180725"/>
            <a:ext cx="1279570" cy="1368156"/>
          </a:xfrm>
          <a:prstGeom prst="rect">
            <a:avLst/>
          </a:prstGeom>
          <a:solidFill>
            <a:schemeClr val="tx1">
              <a:lumMod val="65000"/>
              <a:lumOff val="35000"/>
              <a:alpha val="41000"/>
            </a:schemeClr>
          </a:solidFill>
          <a:ln>
            <a:solidFill>
              <a:schemeClr val="bg1"/>
            </a:solidFill>
          </a:ln>
        </p:spPr>
      </p:pic>
      <p:sp>
        <p:nvSpPr>
          <p:cNvPr id="7" name="テキスト ボックス 6">
            <a:extLst>
              <a:ext uri="{FF2B5EF4-FFF2-40B4-BE49-F238E27FC236}">
                <a16:creationId xmlns:a16="http://schemas.microsoft.com/office/drawing/2014/main" id="{BACA92DD-5C1A-40F5-701A-087706A50B1C}"/>
              </a:ext>
            </a:extLst>
          </p:cNvPr>
          <p:cNvSpPr txBox="1"/>
          <p:nvPr/>
        </p:nvSpPr>
        <p:spPr>
          <a:xfrm>
            <a:off x="490887" y="1706762"/>
            <a:ext cx="11213433" cy="3816558"/>
          </a:xfrm>
          <a:prstGeom prst="rect">
            <a:avLst/>
          </a:prstGeom>
          <a:noFill/>
        </p:spPr>
        <p:txBody>
          <a:bodyPr wrap="square" rtlCol="0">
            <a:spAutoFit/>
          </a:bodyPr>
          <a:lstStyle/>
          <a:p>
            <a:pPr algn="ctr"/>
            <a:r>
              <a:rPr lang="ja-JP" altLang="en-US" sz="6601" b="1" dirty="0">
                <a:latin typeface="游ゴシック" panose="020B0400000000000000" pitchFamily="50" charset="-128"/>
                <a:ea typeface="游ゴシック" panose="020B0400000000000000" pitchFamily="50" charset="-128"/>
              </a:rPr>
              <a:t>企業版ふるさと納税のご案内</a:t>
            </a:r>
            <a:endParaRPr lang="en-US" altLang="ja-JP" sz="6601" b="1" dirty="0">
              <a:latin typeface="游ゴシック" panose="020B0400000000000000" pitchFamily="50" charset="-128"/>
              <a:ea typeface="游ゴシック" panose="020B0400000000000000" pitchFamily="50" charset="-128"/>
            </a:endParaRPr>
          </a:p>
          <a:p>
            <a:pPr algn="ctr"/>
            <a:endParaRPr lang="en-US" altLang="ja-JP" sz="4400" b="1" spc="1001" dirty="0">
              <a:latin typeface="游ゴシック" panose="020B0400000000000000" pitchFamily="50" charset="-128"/>
              <a:ea typeface="游ゴシック" panose="020B0400000000000000" pitchFamily="50" charset="-128"/>
            </a:endParaRPr>
          </a:p>
          <a:p>
            <a:pPr algn="ctr"/>
            <a:endParaRPr lang="en-US" altLang="ja-JP" sz="4400" b="1" spc="1001" dirty="0">
              <a:latin typeface="游ゴシック" panose="020B0400000000000000" pitchFamily="50" charset="-128"/>
              <a:ea typeface="游ゴシック" panose="020B0400000000000000" pitchFamily="50" charset="-128"/>
            </a:endParaRPr>
          </a:p>
          <a:p>
            <a:pPr algn="ctr"/>
            <a:endParaRPr lang="en-US" altLang="ja-JP" sz="4400" b="1" spc="1001" dirty="0">
              <a:latin typeface="游ゴシック" panose="020B0400000000000000" pitchFamily="50" charset="-128"/>
              <a:ea typeface="游ゴシック" panose="020B0400000000000000" pitchFamily="50" charset="-128"/>
            </a:endParaRPr>
          </a:p>
          <a:p>
            <a:pPr algn="ctr"/>
            <a:r>
              <a:rPr lang="ja-JP" altLang="en-US" sz="4400" b="1" spc="1001" dirty="0">
                <a:latin typeface="游ゴシック" panose="020B0400000000000000" pitchFamily="50" charset="-128"/>
                <a:ea typeface="游ゴシック" panose="020B0400000000000000" pitchFamily="50" charset="-128"/>
              </a:rPr>
              <a:t>岡山県新庄村</a:t>
            </a:r>
          </a:p>
        </p:txBody>
      </p:sp>
    </p:spTree>
    <p:extLst>
      <p:ext uri="{BB962C8B-B14F-4D97-AF65-F5344CB8AC3E}">
        <p14:creationId xmlns:p14="http://schemas.microsoft.com/office/powerpoint/2010/main" val="2214339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87E0E82B-95C6-8DDC-E96A-DE5F73338FA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9B9481E-9A22-4F59-39F0-9728AA33FAE1}"/>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EF1A63D8-25AE-C500-3B2F-9CD578C09A6B}"/>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7C5DC4DE-D02E-0B75-47EF-A981E1D33F14}"/>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94618669-96D4-1A83-0A4A-B6FBF43423C7}"/>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01</a:t>
            </a:r>
          </a:p>
        </p:txBody>
      </p:sp>
      <p:sp>
        <p:nvSpPr>
          <p:cNvPr id="7" name="テキスト ボックス 6">
            <a:extLst>
              <a:ext uri="{FF2B5EF4-FFF2-40B4-BE49-F238E27FC236}">
                <a16:creationId xmlns:a16="http://schemas.microsoft.com/office/drawing/2014/main" id="{5F7BA13F-E2FF-095B-4903-7DC6FAF93D15}"/>
              </a:ext>
            </a:extLst>
          </p:cNvPr>
          <p:cNvSpPr txBox="1"/>
          <p:nvPr/>
        </p:nvSpPr>
        <p:spPr>
          <a:xfrm>
            <a:off x="1742440" y="469941"/>
            <a:ext cx="2877063"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新庄村の紹介</a:t>
            </a:r>
          </a:p>
        </p:txBody>
      </p:sp>
      <p:pic>
        <p:nvPicPr>
          <p:cNvPr id="1028" name="Picture 4" descr="交通アクセス | 岡山県新庄村 森林セラピー協議会">
            <a:extLst>
              <a:ext uri="{FF2B5EF4-FFF2-40B4-BE49-F238E27FC236}">
                <a16:creationId xmlns:a16="http://schemas.microsoft.com/office/drawing/2014/main" id="{33020A82-AB1F-2C3A-CF79-8B2D38703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7076" y="1950378"/>
            <a:ext cx="4140726" cy="4173330"/>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017A572C-E195-1070-0103-DFD527A8A7F4}"/>
              </a:ext>
            </a:extLst>
          </p:cNvPr>
          <p:cNvSpPr txBox="1"/>
          <p:nvPr/>
        </p:nvSpPr>
        <p:spPr>
          <a:xfrm>
            <a:off x="872839" y="1783094"/>
            <a:ext cx="6234814" cy="3878882"/>
          </a:xfrm>
          <a:prstGeom prst="rect">
            <a:avLst/>
          </a:prstGeom>
          <a:noFill/>
        </p:spPr>
        <p:txBody>
          <a:bodyPr wrap="square" rtlCol="0">
            <a:spAutoFit/>
          </a:bodyPr>
          <a:lstStyle/>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■人口</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:772</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人</a:t>
            </a:r>
            <a:r>
              <a:rPr lang="en-US" altLang="ja-JP" sz="2000" spc="500" dirty="0">
                <a:solidFill>
                  <a:schemeClr val="accent6">
                    <a:lumMod val="50000"/>
                  </a:schemeClr>
                </a:solidFill>
                <a:latin typeface="游ゴシック" panose="020B0400000000000000" pitchFamily="50" charset="-128"/>
                <a:ea typeface="游ゴシック" panose="020B0400000000000000" pitchFamily="50" charset="-128"/>
              </a:rPr>
              <a:t>(R7.2.1</a:t>
            </a:r>
            <a:r>
              <a:rPr lang="ja-JP" altLang="en-US" sz="2000" spc="500" dirty="0">
                <a:solidFill>
                  <a:schemeClr val="accent6">
                    <a:lumMod val="50000"/>
                  </a:schemeClr>
                </a:solidFill>
                <a:latin typeface="游ゴシック" panose="020B0400000000000000" pitchFamily="50" charset="-128"/>
                <a:ea typeface="游ゴシック" panose="020B0400000000000000" pitchFamily="50" charset="-128"/>
              </a:rPr>
              <a:t>時点</a:t>
            </a:r>
            <a:r>
              <a:rPr lang="en-US" altLang="ja-JP" sz="2000" spc="500" dirty="0">
                <a:solidFill>
                  <a:schemeClr val="accent6">
                    <a:lumMod val="50000"/>
                  </a:schemeClr>
                </a:solidFill>
                <a:latin typeface="游ゴシック" panose="020B0400000000000000" pitchFamily="50" charset="-128"/>
                <a:ea typeface="游ゴシック" panose="020B0400000000000000" pitchFamily="50" charset="-128"/>
              </a:rPr>
              <a:t>)</a:t>
            </a:r>
            <a:endParaRPr lang="en-US" altLang="ja-JP" b="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岡山県</a:t>
            </a:r>
            <a:r>
              <a:rPr lang="ja-JP" altLang="en-US" sz="1801" spc="500" dirty="0">
                <a:solidFill>
                  <a:schemeClr val="accent6">
                    <a:lumMod val="50000"/>
                  </a:schemeClr>
                </a:solidFill>
                <a:latin typeface="游ゴシック" panose="020B0400000000000000" pitchFamily="50" charset="-128"/>
              </a:rPr>
              <a:t>で最も人口の少ない自治体</a:t>
            </a:r>
            <a:endParaRPr lang="en-US" altLang="ja-JP" sz="1801" spc="500" dirty="0">
              <a:solidFill>
                <a:schemeClr val="accent6">
                  <a:lumMod val="50000"/>
                </a:schemeClr>
              </a:solidFill>
              <a:latin typeface="游ゴシック" panose="020B0400000000000000" pitchFamily="50" charset="-128"/>
            </a:endParaRPr>
          </a:p>
          <a:p>
            <a:pPr lvl="1"/>
            <a:r>
              <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中国地方でも、離島を除くと最も人口</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 が少ない自治体</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■村制施行</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明治５年</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明治</a:t>
            </a:r>
            <a:r>
              <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rPr>
              <a:t>5</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年の村政施行以来、一度の合併も  </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 行っておらず、大字のないのが特徴</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日本で最も美しい村</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に認定</a:t>
            </a:r>
            <a:endPar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rPr>
              <a:t>-2011</a:t>
            </a:r>
            <a:r>
              <a:rPr lang="ja-JP" altLang="en-US" sz="1801" spc="500" dirty="0">
                <a:solidFill>
                  <a:schemeClr val="accent6">
                    <a:lumMod val="50000"/>
                  </a:schemeClr>
                </a:solidFill>
                <a:latin typeface="游ゴシック" panose="020B0400000000000000" pitchFamily="50" charset="-128"/>
              </a:rPr>
              <a:t>（</a:t>
            </a:r>
            <a:r>
              <a:rPr lang="en-US" altLang="ja-JP" sz="1801" spc="500" dirty="0">
                <a:solidFill>
                  <a:schemeClr val="accent6">
                    <a:lumMod val="50000"/>
                  </a:schemeClr>
                </a:solidFill>
                <a:latin typeface="游ゴシック" panose="020B0400000000000000" pitchFamily="50" charset="-128"/>
              </a:rPr>
              <a:t>H23</a:t>
            </a:r>
            <a:r>
              <a:rPr lang="ja-JP" altLang="en-US" sz="1801" spc="500" dirty="0">
                <a:solidFill>
                  <a:schemeClr val="accent6">
                    <a:lumMod val="50000"/>
                  </a:schemeClr>
                </a:solidFill>
                <a:latin typeface="游ゴシック" panose="020B0400000000000000" pitchFamily="50" charset="-128"/>
              </a:rPr>
              <a:t>）</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年認定</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岡山県内で唯一の認定自治体</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39317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80DF0D21-2C10-7128-E0A6-71882B5B513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3521BA8-582D-C7DB-AD00-372C7494D6C6}"/>
              </a:ext>
            </a:extLst>
          </p:cNvPr>
          <p:cNvSpPr/>
          <p:nvPr/>
        </p:nvSpPr>
        <p:spPr>
          <a:xfrm>
            <a:off x="306779" y="333231"/>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14E6887B-F963-5853-795B-39A7DF4C526E}"/>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592F399A-DD55-0679-954E-DE9DCEA48E90}"/>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64C7E912-6F60-791A-1361-BFC7B22ABE3B}"/>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02</a:t>
            </a:r>
          </a:p>
        </p:txBody>
      </p:sp>
      <p:sp>
        <p:nvSpPr>
          <p:cNvPr id="17" name="四角形: 角を丸くする 16">
            <a:extLst>
              <a:ext uri="{FF2B5EF4-FFF2-40B4-BE49-F238E27FC236}">
                <a16:creationId xmlns:a16="http://schemas.microsoft.com/office/drawing/2014/main" id="{7ECD85EF-D382-2CCB-0DBE-5A15CC5F19A6}"/>
              </a:ext>
            </a:extLst>
          </p:cNvPr>
          <p:cNvSpPr/>
          <p:nvPr/>
        </p:nvSpPr>
        <p:spPr>
          <a:xfrm>
            <a:off x="7348480" y="1633158"/>
            <a:ext cx="4355845" cy="4529085"/>
          </a:xfrm>
          <a:prstGeom prst="roundRect">
            <a:avLst>
              <a:gd name="adj" fmla="val 3984"/>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dirty="0">
              <a:highlight>
                <a:srgbClr val="FFFF00"/>
              </a:highlight>
            </a:endParaRPr>
          </a:p>
        </p:txBody>
      </p:sp>
      <p:sp>
        <p:nvSpPr>
          <p:cNvPr id="7" name="テキスト ボックス 6">
            <a:extLst>
              <a:ext uri="{FF2B5EF4-FFF2-40B4-BE49-F238E27FC236}">
                <a16:creationId xmlns:a16="http://schemas.microsoft.com/office/drawing/2014/main" id="{41B11068-E63B-73BF-860E-C04F5DF67315}"/>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村の特徴</a:t>
            </a:r>
          </a:p>
        </p:txBody>
      </p:sp>
      <p:sp>
        <p:nvSpPr>
          <p:cNvPr id="8" name="テキスト ボックス 7">
            <a:extLst>
              <a:ext uri="{FF2B5EF4-FFF2-40B4-BE49-F238E27FC236}">
                <a16:creationId xmlns:a16="http://schemas.microsoft.com/office/drawing/2014/main" id="{5CE9FE38-A1B1-EA59-FADB-D52FB62501FD}"/>
              </a:ext>
            </a:extLst>
          </p:cNvPr>
          <p:cNvSpPr txBox="1"/>
          <p:nvPr/>
        </p:nvSpPr>
        <p:spPr>
          <a:xfrm>
            <a:off x="7348481" y="1800409"/>
            <a:ext cx="4263425" cy="4678204"/>
          </a:xfrm>
          <a:prstGeom prst="rect">
            <a:avLst/>
          </a:prstGeom>
          <a:noFill/>
        </p:spPr>
        <p:txBody>
          <a:bodyPr wrap="square" rtlCol="0">
            <a:spAutoFit/>
          </a:bodyPr>
          <a:lstStyle/>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■がいせん桜通り</a:t>
            </a:r>
            <a:endParaRPr lang="en-US" altLang="ja-JP" sz="1600" spc="500" dirty="0">
              <a:solidFill>
                <a:schemeClr val="accent6">
                  <a:lumMod val="50000"/>
                </a:schemeClr>
              </a:solidFill>
              <a:ea typeface="メイリオ" panose="020B0604030504040204" pitchFamily="50" charset="-128"/>
            </a:endParaRPr>
          </a:p>
          <a:p>
            <a:pPr marL="288007" lvl="1"/>
            <a:r>
              <a:rPr lang="ja-JP" altLang="en-US" sz="1600" spc="500" dirty="0">
                <a:solidFill>
                  <a:schemeClr val="accent6">
                    <a:lumMod val="50000"/>
                  </a:schemeClr>
                </a:solidFill>
                <a:latin typeface="メイリオ" panose="020B0604030504040204" pitchFamily="50" charset="-128"/>
                <a:ea typeface="メイリオ" panose="020B0604030504040204" pitchFamily="50" charset="-128"/>
              </a:rPr>
              <a:t>　</a:t>
            </a:r>
            <a:endParaRPr lang="en-US" altLang="ja-JP" sz="1600" spc="500" dirty="0">
              <a:solidFill>
                <a:schemeClr val="accent6">
                  <a:lumMod val="50000"/>
                </a:schemeClr>
              </a:solidFill>
              <a:latin typeface="メイリオ" panose="020B0604030504040204" pitchFamily="50" charset="-128"/>
              <a:ea typeface="メイリオ" panose="020B0604030504040204" pitchFamily="50" charset="-128"/>
            </a:endParaRPr>
          </a:p>
          <a:p>
            <a:pPr marL="288007" lvl="1"/>
            <a:r>
              <a:rPr lang="ja-JP" altLang="en-US" sz="1600" b="1" spc="500" dirty="0">
                <a:solidFill>
                  <a:schemeClr val="accent6">
                    <a:lumMod val="50000"/>
                  </a:schemeClr>
                </a:solidFill>
                <a:latin typeface="メイリオ" panose="020B0604030504040204" pitchFamily="50" charset="-128"/>
                <a:ea typeface="メイリオ" panose="020B0604030504040204" pitchFamily="50" charset="-128"/>
              </a:rPr>
              <a:t>　</a:t>
            </a:r>
            <a:r>
              <a:rPr lang="ja-JP" altLang="en-US" b="1" spc="500" dirty="0">
                <a:solidFill>
                  <a:schemeClr val="accent6">
                    <a:lumMod val="50000"/>
                  </a:schemeClr>
                </a:solidFill>
                <a:latin typeface="游ゴシック" panose="020B0400000000000000" pitchFamily="50" charset="-128"/>
                <a:ea typeface="游ゴシック" panose="020B0400000000000000" pitchFamily="50" charset="-128"/>
              </a:rPr>
              <a:t>明治</a:t>
            </a:r>
            <a:r>
              <a:rPr lang="en-US" altLang="ja-JP" b="1" spc="500" dirty="0">
                <a:solidFill>
                  <a:schemeClr val="accent6">
                    <a:lumMod val="50000"/>
                  </a:schemeClr>
                </a:solidFill>
                <a:latin typeface="游ゴシック" panose="020B0400000000000000" pitchFamily="50" charset="-128"/>
                <a:ea typeface="游ゴシック" panose="020B0400000000000000" pitchFamily="50" charset="-128"/>
              </a:rPr>
              <a:t>39</a:t>
            </a:r>
            <a:r>
              <a:rPr lang="ja-JP" altLang="en-US" b="1" spc="500" dirty="0">
                <a:solidFill>
                  <a:schemeClr val="accent6">
                    <a:lumMod val="50000"/>
                  </a:schemeClr>
                </a:solidFill>
                <a:latin typeface="游ゴシック" panose="020B0400000000000000" pitchFamily="50" charset="-128"/>
                <a:ea typeface="游ゴシック" panose="020B0400000000000000" pitchFamily="50" charset="-128"/>
              </a:rPr>
              <a:t>年、日露戦争での戦勝を記念して、通りの両脇に</a:t>
            </a:r>
            <a:r>
              <a:rPr lang="en-US" altLang="ja-JP" b="1" spc="500" dirty="0">
                <a:solidFill>
                  <a:schemeClr val="accent6">
                    <a:lumMod val="50000"/>
                  </a:schemeClr>
                </a:solidFill>
                <a:latin typeface="游ゴシック" panose="020B0400000000000000" pitchFamily="50" charset="-128"/>
                <a:ea typeface="游ゴシック" panose="020B0400000000000000" pitchFamily="50" charset="-128"/>
              </a:rPr>
              <a:t>130</a:t>
            </a:r>
            <a:r>
              <a:rPr lang="ja-JP" altLang="en-US" b="1" spc="500" dirty="0">
                <a:solidFill>
                  <a:schemeClr val="accent6">
                    <a:lumMod val="50000"/>
                  </a:schemeClr>
                </a:solidFill>
                <a:latin typeface="游ゴシック" panose="020B0400000000000000" pitchFamily="50" charset="-128"/>
                <a:ea typeface="游ゴシック" panose="020B0400000000000000" pitchFamily="50" charset="-128"/>
              </a:rPr>
              <a:t>本を超えるソメイヨシノが植えられました。</a:t>
            </a:r>
            <a:endParaRPr lang="en-US" altLang="ja-JP" b="1" spc="500" dirty="0">
              <a:solidFill>
                <a:schemeClr val="accent6">
                  <a:lumMod val="50000"/>
                </a:schemeClr>
              </a:solidFill>
              <a:latin typeface="游ゴシック" panose="020B0400000000000000" pitchFamily="50" charset="-128"/>
              <a:ea typeface="游ゴシック" panose="020B0400000000000000" pitchFamily="50" charset="-128"/>
            </a:endParaRPr>
          </a:p>
          <a:p>
            <a:pPr marL="288007" lvl="1"/>
            <a:r>
              <a:rPr lang="ja-JP" altLang="en-US" b="1" spc="500" dirty="0">
                <a:solidFill>
                  <a:schemeClr val="accent6">
                    <a:lumMod val="50000"/>
                  </a:schemeClr>
                </a:solidFill>
                <a:latin typeface="游ゴシック" panose="020B0400000000000000" pitchFamily="50" charset="-128"/>
                <a:ea typeface="游ゴシック" panose="020B0400000000000000" pitchFamily="50" charset="-128"/>
              </a:rPr>
              <a:t>　桜並木のトンネルは新庄村の春を代表する景色となっています。</a:t>
            </a:r>
            <a:endParaRPr lang="en-US" altLang="ja-JP" b="1" spc="500" dirty="0">
              <a:solidFill>
                <a:schemeClr val="accent6">
                  <a:lumMod val="50000"/>
                </a:schemeClr>
              </a:solidFill>
              <a:latin typeface="游ゴシック" panose="020B0400000000000000" pitchFamily="50" charset="-128"/>
              <a:ea typeface="游ゴシック" panose="020B0400000000000000" pitchFamily="50" charset="-128"/>
            </a:endParaRPr>
          </a:p>
          <a:p>
            <a:pPr marL="288007" lvl="1"/>
            <a:r>
              <a:rPr lang="ja-JP" altLang="en-US" b="1" spc="500" dirty="0">
                <a:solidFill>
                  <a:schemeClr val="accent6">
                    <a:lumMod val="50000"/>
                  </a:schemeClr>
                </a:solidFill>
                <a:latin typeface="游ゴシック" panose="020B0400000000000000" pitchFamily="50" charset="-128"/>
                <a:ea typeface="游ゴシック" panose="020B0400000000000000" pitchFamily="50" charset="-128"/>
              </a:rPr>
              <a:t>　さらに、通りの両側には、水路があり、その水路から奏でられるやさしい音色は「日本の音風景百選」、「日本のかおり風景百選」にも選ばれています。</a:t>
            </a:r>
            <a:endParaRPr lang="en-US" altLang="ja-JP" b="1" spc="500" dirty="0">
              <a:solidFill>
                <a:schemeClr val="accent6">
                  <a:lumMod val="50000"/>
                </a:schemeClr>
              </a:solidFill>
              <a:latin typeface="游ゴシック" panose="020B0400000000000000" pitchFamily="50" charset="-128"/>
              <a:ea typeface="游ゴシック" panose="020B0400000000000000" pitchFamily="50" charset="-128"/>
            </a:endParaRPr>
          </a:p>
          <a:p>
            <a:endParaRPr lang="ja-JP" altLang="en-US" sz="2400" spc="500" dirty="0">
              <a:solidFill>
                <a:schemeClr val="accent6">
                  <a:lumMod val="75000"/>
                </a:schemeClr>
              </a:solidFill>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C1A742A7-366F-BB21-FAC9-EF0E55534D69}"/>
              </a:ext>
            </a:extLst>
          </p:cNvPr>
          <p:cNvGrpSpPr>
            <a:grpSpLocks noChangeAspect="1"/>
          </p:cNvGrpSpPr>
          <p:nvPr/>
        </p:nvGrpSpPr>
        <p:grpSpPr>
          <a:xfrm>
            <a:off x="643009" y="1727248"/>
            <a:ext cx="6453566" cy="4340345"/>
            <a:chOff x="4373683" y="1019473"/>
            <a:chExt cx="7423325" cy="4992561"/>
          </a:xfrm>
        </p:grpSpPr>
        <p:pic>
          <p:nvPicPr>
            <p:cNvPr id="9" name="図 8">
              <a:extLst>
                <a:ext uri="{FF2B5EF4-FFF2-40B4-BE49-F238E27FC236}">
                  <a16:creationId xmlns:a16="http://schemas.microsoft.com/office/drawing/2014/main" id="{495FE9E7-63F9-FC11-7398-2B725BFDE3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3683" y="3611667"/>
              <a:ext cx="3600000" cy="2399512"/>
            </a:xfrm>
            <a:prstGeom prst="rect">
              <a:avLst/>
            </a:prstGeom>
          </p:spPr>
        </p:pic>
        <p:pic>
          <p:nvPicPr>
            <p:cNvPr id="11" name="図 10">
              <a:extLst>
                <a:ext uri="{FF2B5EF4-FFF2-40B4-BE49-F238E27FC236}">
                  <a16:creationId xmlns:a16="http://schemas.microsoft.com/office/drawing/2014/main" id="{32C2DAC2-DF24-3F7A-4A2A-CB0C782A9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7008" y="3611667"/>
              <a:ext cx="3600000" cy="2400367"/>
            </a:xfrm>
            <a:prstGeom prst="rect">
              <a:avLst/>
            </a:prstGeom>
          </p:spPr>
        </p:pic>
        <p:pic>
          <p:nvPicPr>
            <p:cNvPr id="13" name="図 12">
              <a:extLst>
                <a:ext uri="{FF2B5EF4-FFF2-40B4-BE49-F238E27FC236}">
                  <a16:creationId xmlns:a16="http://schemas.microsoft.com/office/drawing/2014/main" id="{3124A83F-3758-C849-5015-C688ADFBFD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7008" y="1019473"/>
              <a:ext cx="3600000" cy="2400000"/>
            </a:xfrm>
            <a:prstGeom prst="rect">
              <a:avLst/>
            </a:prstGeom>
          </p:spPr>
        </p:pic>
        <p:pic>
          <p:nvPicPr>
            <p:cNvPr id="15" name="図 14">
              <a:extLst>
                <a:ext uri="{FF2B5EF4-FFF2-40B4-BE49-F238E27FC236}">
                  <a16:creationId xmlns:a16="http://schemas.microsoft.com/office/drawing/2014/main" id="{C5660A7D-E25B-0CB7-1B45-07225DA0C0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3683" y="1031348"/>
              <a:ext cx="3600000" cy="2400000"/>
            </a:xfrm>
            <a:prstGeom prst="rect">
              <a:avLst/>
            </a:prstGeom>
          </p:spPr>
        </p:pic>
      </p:grpSp>
    </p:spTree>
    <p:extLst>
      <p:ext uri="{BB962C8B-B14F-4D97-AF65-F5344CB8AC3E}">
        <p14:creationId xmlns:p14="http://schemas.microsoft.com/office/powerpoint/2010/main" val="178681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A815803A-42C5-16EC-5DB7-1E983180B4B7}"/>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C1BC00F-BABE-76AA-6C9B-FA0520645FA4}"/>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1C36BB5F-D37B-9E05-9F91-CE0681DF74E0}"/>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77C2371E-0054-08EB-E69E-DD7A73F1060F}"/>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116B4F84-2807-9150-AF1C-EDF4926F58BA}"/>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03</a:t>
            </a:r>
          </a:p>
        </p:txBody>
      </p:sp>
      <p:sp>
        <p:nvSpPr>
          <p:cNvPr id="7" name="テキスト ボックス 6">
            <a:extLst>
              <a:ext uri="{FF2B5EF4-FFF2-40B4-BE49-F238E27FC236}">
                <a16:creationId xmlns:a16="http://schemas.microsoft.com/office/drawing/2014/main" id="{AF98BA2A-64D0-1A20-F528-6ADD76DF276B}"/>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村の抱える課題</a:t>
            </a:r>
          </a:p>
        </p:txBody>
      </p:sp>
      <p:sp>
        <p:nvSpPr>
          <p:cNvPr id="8" name="テキスト ボックス 7">
            <a:extLst>
              <a:ext uri="{FF2B5EF4-FFF2-40B4-BE49-F238E27FC236}">
                <a16:creationId xmlns:a16="http://schemas.microsoft.com/office/drawing/2014/main" id="{C7B0CCC1-EF80-F21A-A97F-10A8536907C5}"/>
              </a:ext>
            </a:extLst>
          </p:cNvPr>
          <p:cNvSpPr txBox="1"/>
          <p:nvPr/>
        </p:nvSpPr>
        <p:spPr>
          <a:xfrm>
            <a:off x="1226812" y="1654498"/>
            <a:ext cx="10564139" cy="3601755"/>
          </a:xfrm>
          <a:prstGeom prst="rect">
            <a:avLst/>
          </a:prstGeom>
          <a:noFill/>
        </p:spPr>
        <p:txBody>
          <a:bodyPr wrap="square" rtlCol="0">
            <a:spAutoFit/>
          </a:bodyPr>
          <a:lstStyle/>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■観光の季節偏重</a:t>
            </a:r>
            <a:endPar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▶春は花見客で賑わうが、シーズン終了後は観光客が激減</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春に観光客が集中し、オーバーツーリズムとなっている</a:t>
            </a:r>
            <a:endParaRPr lang="en-US" altLang="ja-JP" spc="500" dirty="0">
              <a:solidFill>
                <a:schemeClr val="accent6">
                  <a:lumMod val="50000"/>
                </a:schemeClr>
              </a:solidFill>
              <a:latin typeface="游ゴシック" panose="020B0400000000000000" pitchFamily="50" charset="-128"/>
              <a:ea typeface="游ゴシック" panose="020B0400000000000000" pitchFamily="50" charset="-128"/>
            </a:endParaRPr>
          </a:p>
          <a:p>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■空き家の増加と活用不足</a:t>
            </a:r>
            <a:endPar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▶がいせん桜通りの空き家を活用した事業が進んでいない</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▶都市部とのつながりが薄く、新たな人の流れが生まれていない</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■宿泊施設の不足</a:t>
            </a:r>
            <a:endPar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▶村内の宿泊施設は</a:t>
            </a:r>
            <a:r>
              <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rPr>
              <a:t>1</a:t>
            </a:r>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軒のみで、観光客の滞在時間が短い</a:t>
            </a:r>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▶ワーケーションやサテライトオフィスの受け皿がない</a:t>
            </a:r>
            <a:endPar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187774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01F4D3C2-D7CF-F8D8-D9CE-EFD83A49D52B}"/>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3CCD566-D765-C149-33DC-88316A489EFC}"/>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pic>
        <p:nvPicPr>
          <p:cNvPr id="9" name="図 8">
            <a:extLst>
              <a:ext uri="{FF2B5EF4-FFF2-40B4-BE49-F238E27FC236}">
                <a16:creationId xmlns:a16="http://schemas.microsoft.com/office/drawing/2014/main" id="{BAF27C87-BAA4-7081-63E9-2486FEAD9C1F}"/>
              </a:ext>
            </a:extLst>
          </p:cNvPr>
          <p:cNvPicPr>
            <a:picLocks/>
          </p:cNvPicPr>
          <p:nvPr/>
        </p:nvPicPr>
        <p:blipFill>
          <a:blip r:embed="rId3">
            <a:extLst>
              <a:ext uri="{28A0092B-C50C-407E-A947-70E740481C1C}">
                <a14:useLocalDpi xmlns:a14="http://schemas.microsoft.com/office/drawing/2010/main" val="0"/>
              </a:ext>
            </a:extLst>
          </a:blip>
          <a:srcRect t="6528" b="13053"/>
          <a:stretch/>
        </p:blipFill>
        <p:spPr>
          <a:xfrm>
            <a:off x="306779" y="313140"/>
            <a:ext cx="11618375" cy="6254802"/>
          </a:xfrm>
          <a:prstGeom prst="rect">
            <a:avLst/>
          </a:prstGeom>
        </p:spPr>
      </p:pic>
      <p:cxnSp>
        <p:nvCxnSpPr>
          <p:cNvPr id="3" name="直線コネクタ 2">
            <a:extLst>
              <a:ext uri="{FF2B5EF4-FFF2-40B4-BE49-F238E27FC236}">
                <a16:creationId xmlns:a16="http://schemas.microsoft.com/office/drawing/2014/main" id="{74963482-8862-9066-7CDA-1D58532E088A}"/>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ED28885D-9B30-FAFF-2DB0-B9C7856866AB}"/>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1DE15007-5DF6-C277-ED87-5DE800654C34}"/>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04</a:t>
            </a:r>
          </a:p>
        </p:txBody>
      </p:sp>
      <p:sp>
        <p:nvSpPr>
          <p:cNvPr id="7" name="テキスト ボックス 6">
            <a:extLst>
              <a:ext uri="{FF2B5EF4-FFF2-40B4-BE49-F238E27FC236}">
                <a16:creationId xmlns:a16="http://schemas.microsoft.com/office/drawing/2014/main" id="{2086093D-E844-5E0F-808C-2D972832118A}"/>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bg1"/>
                </a:solidFill>
                <a:latin typeface="游ゴシック" panose="020B0400000000000000" pitchFamily="50" charset="-128"/>
                <a:ea typeface="游ゴシック" panose="020B0400000000000000" pitchFamily="50" charset="-128"/>
              </a:rPr>
              <a:t>実施事業</a:t>
            </a:r>
          </a:p>
        </p:txBody>
      </p:sp>
      <p:sp>
        <p:nvSpPr>
          <p:cNvPr id="11" name="正方形/長方形 10">
            <a:extLst>
              <a:ext uri="{FF2B5EF4-FFF2-40B4-BE49-F238E27FC236}">
                <a16:creationId xmlns:a16="http://schemas.microsoft.com/office/drawing/2014/main" id="{A82D5FD6-04DE-277B-EEA3-75B00AC6AC2D}"/>
              </a:ext>
            </a:extLst>
          </p:cNvPr>
          <p:cNvSpPr/>
          <p:nvPr/>
        </p:nvSpPr>
        <p:spPr>
          <a:xfrm>
            <a:off x="704300" y="1783327"/>
            <a:ext cx="10927883" cy="2199457"/>
          </a:xfrm>
          <a:prstGeom prst="rect">
            <a:avLst/>
          </a:prstGeom>
          <a:solidFill>
            <a:srgbClr val="FFFFFF">
              <a:alpha val="50196"/>
            </a:srgbClr>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0" name="テキスト ボックス 2">
            <a:extLst>
              <a:ext uri="{FF2B5EF4-FFF2-40B4-BE49-F238E27FC236}">
                <a16:creationId xmlns:a16="http://schemas.microsoft.com/office/drawing/2014/main" id="{01AAD3C6-B090-458A-C1A8-E707BF8E39AA}"/>
              </a:ext>
            </a:extLst>
          </p:cNvPr>
          <p:cNvSpPr txBox="1">
            <a:spLocks noChangeArrowheads="1"/>
          </p:cNvSpPr>
          <p:nvPr/>
        </p:nvSpPr>
        <p:spPr bwMode="auto">
          <a:xfrm>
            <a:off x="1403736" y="2513379"/>
            <a:ext cx="9529010" cy="830999"/>
          </a:xfrm>
          <a:prstGeom prst="rect">
            <a:avLst/>
          </a:prstGeom>
          <a:noFill/>
          <a:ln w="9525">
            <a:noFill/>
            <a:miter lim="800000"/>
            <a:headEnd/>
            <a:tailEnd/>
          </a:ln>
        </p:spPr>
        <p:txBody>
          <a:bodyPr rot="0" vert="horz" wrap="square" lIns="91440" tIns="45721" rIns="91440" bIns="45721" anchor="t" anchorCtr="0">
            <a:spAutoFit/>
          </a:bodyPr>
          <a:lstStyle/>
          <a:p>
            <a:pPr algn="ctr"/>
            <a:r>
              <a:rPr lang="ja-JP" altLang="en-US" sz="4800" b="1" kern="100" dirty="0">
                <a:latin typeface="+mn-ea"/>
                <a:cs typeface="Times New Roman" panose="02020603050405020304" pitchFamily="18" charset="0"/>
              </a:rPr>
              <a:t>出雲街道新庄宿の宿場町再生事業</a:t>
            </a:r>
          </a:p>
        </p:txBody>
      </p:sp>
    </p:spTree>
    <p:extLst>
      <p:ext uri="{BB962C8B-B14F-4D97-AF65-F5344CB8AC3E}">
        <p14:creationId xmlns:p14="http://schemas.microsoft.com/office/powerpoint/2010/main" val="1903296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1E8D8E98-C3B8-7F92-D73B-6687BC9F455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8D39448-C25B-B3F0-7D52-266859250EC2}"/>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1D74ECC0-108D-7D3D-F9D1-C5C4EB2D4C82}"/>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E0A4A376-4ABB-B169-CABC-AD27332128B7}"/>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3436169D-F2E4-49F0-123B-66A15BF914E2}"/>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05</a:t>
            </a:r>
          </a:p>
        </p:txBody>
      </p:sp>
      <p:sp>
        <p:nvSpPr>
          <p:cNvPr id="7" name="テキスト ボックス 6">
            <a:extLst>
              <a:ext uri="{FF2B5EF4-FFF2-40B4-BE49-F238E27FC236}">
                <a16:creationId xmlns:a16="http://schemas.microsoft.com/office/drawing/2014/main" id="{122D705C-B7D3-6ECB-695B-C7D5CD293B5D}"/>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事業目的</a:t>
            </a:r>
          </a:p>
        </p:txBody>
      </p:sp>
      <p:sp>
        <p:nvSpPr>
          <p:cNvPr id="2" name="正方形/長方形 1">
            <a:extLst>
              <a:ext uri="{FF2B5EF4-FFF2-40B4-BE49-F238E27FC236}">
                <a16:creationId xmlns:a16="http://schemas.microsoft.com/office/drawing/2014/main" id="{E02CE3D8-140B-5992-54FB-B47BEB97B01E}"/>
              </a:ext>
            </a:extLst>
          </p:cNvPr>
          <p:cNvSpPr/>
          <p:nvPr/>
        </p:nvSpPr>
        <p:spPr>
          <a:xfrm>
            <a:off x="2760225" y="3485032"/>
            <a:ext cx="8316000" cy="216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9" name="正方形/長方形 8">
            <a:extLst>
              <a:ext uri="{FF2B5EF4-FFF2-40B4-BE49-F238E27FC236}">
                <a16:creationId xmlns:a16="http://schemas.microsoft.com/office/drawing/2014/main" id="{470B2C62-7036-4584-ADB1-BDF596B3E491}"/>
              </a:ext>
            </a:extLst>
          </p:cNvPr>
          <p:cNvSpPr/>
          <p:nvPr/>
        </p:nvSpPr>
        <p:spPr>
          <a:xfrm>
            <a:off x="1435807" y="4298392"/>
            <a:ext cx="2160000" cy="216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8" name="テキスト ボックス 7">
            <a:extLst>
              <a:ext uri="{FF2B5EF4-FFF2-40B4-BE49-F238E27FC236}">
                <a16:creationId xmlns:a16="http://schemas.microsoft.com/office/drawing/2014/main" id="{007A1446-2D4E-406D-E065-D39908A268A5}"/>
              </a:ext>
            </a:extLst>
          </p:cNvPr>
          <p:cNvSpPr txBox="1"/>
          <p:nvPr/>
        </p:nvSpPr>
        <p:spPr>
          <a:xfrm>
            <a:off x="1063888" y="1905508"/>
            <a:ext cx="10299058" cy="3108800"/>
          </a:xfrm>
          <a:prstGeom prst="rect">
            <a:avLst/>
          </a:prstGeom>
          <a:noFill/>
        </p:spPr>
        <p:txBody>
          <a:bodyPr wrap="square" rtlCol="0">
            <a:spAutoFit/>
          </a:bodyPr>
          <a:lstStyle/>
          <a:p>
            <a:pPr marL="288007" lvl="1"/>
            <a:r>
              <a:rPr lang="en-US" altLang="ja-JP" sz="3200"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3200" spc="500" dirty="0">
                <a:solidFill>
                  <a:schemeClr val="accent6">
                    <a:lumMod val="50000"/>
                  </a:schemeClr>
                </a:solidFill>
                <a:latin typeface="游ゴシック" panose="020B0400000000000000" pitchFamily="50" charset="-128"/>
                <a:ea typeface="游ゴシック" panose="020B0400000000000000" pitchFamily="50" charset="-128"/>
              </a:rPr>
              <a:t>観光と仕事の融合</a:t>
            </a:r>
            <a:r>
              <a:rPr lang="en-US" altLang="ja-JP" sz="3200"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3200" spc="500" dirty="0">
                <a:solidFill>
                  <a:schemeClr val="accent6">
                    <a:lumMod val="50000"/>
                  </a:schemeClr>
                </a:solidFill>
                <a:latin typeface="游ゴシック" panose="020B0400000000000000" pitchFamily="50" charset="-128"/>
                <a:ea typeface="游ゴシック" panose="020B0400000000000000" pitchFamily="50" charset="-128"/>
              </a:rPr>
              <a:t>をテーマにした新たな拠点づくりによって、がいせん桜通りに人の流れと</a:t>
            </a:r>
            <a:r>
              <a:rPr lang="ja-JP" altLang="en-US" sz="5401" b="1" spc="500" dirty="0">
                <a:solidFill>
                  <a:schemeClr val="accent6">
                    <a:lumMod val="50000"/>
                  </a:schemeClr>
                </a:solidFill>
                <a:latin typeface="游ゴシック" panose="020B0400000000000000" pitchFamily="50" charset="-128"/>
                <a:ea typeface="游ゴシック" panose="020B0400000000000000" pitchFamily="50" charset="-128"/>
              </a:rPr>
              <a:t>小さな賑わいを取り戻したい！</a:t>
            </a:r>
            <a:endParaRPr lang="en-US" altLang="ja-JP" sz="4800" b="1" spc="500" dirty="0">
              <a:solidFill>
                <a:schemeClr val="accent6">
                  <a:lumMod val="75000"/>
                </a:schemeClr>
              </a:solidFill>
              <a:latin typeface="游ゴシック" panose="020B0400000000000000" pitchFamily="50" charset="-128"/>
              <a:ea typeface="游ゴシック" panose="020B0400000000000000" pitchFamily="50" charset="-128"/>
            </a:endParaRPr>
          </a:p>
          <a:p>
            <a:pPr marL="288007" lvl="1"/>
            <a:endParaRPr lang="en-US" altLang="ja-JP" sz="2400" spc="500" dirty="0">
              <a:solidFill>
                <a:schemeClr val="accent6">
                  <a:lumMod val="75000"/>
                </a:schemeClr>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54649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1E8D8E98-C3B8-7F92-D73B-6687BC9F455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8D39448-C25B-B3F0-7D52-266859250EC2}"/>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1D74ECC0-108D-7D3D-F9D1-C5C4EB2D4C82}"/>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E0A4A376-4ABB-B169-CABC-AD27332128B7}"/>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3436169D-F2E4-49F0-123B-66A15BF914E2}"/>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06</a:t>
            </a:r>
          </a:p>
        </p:txBody>
      </p:sp>
      <p:sp>
        <p:nvSpPr>
          <p:cNvPr id="7" name="テキスト ボックス 6">
            <a:extLst>
              <a:ext uri="{FF2B5EF4-FFF2-40B4-BE49-F238E27FC236}">
                <a16:creationId xmlns:a16="http://schemas.microsoft.com/office/drawing/2014/main" id="{122D705C-B7D3-6ECB-695B-C7D5CD293B5D}"/>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事業内容</a:t>
            </a:r>
          </a:p>
        </p:txBody>
      </p:sp>
      <p:sp>
        <p:nvSpPr>
          <p:cNvPr id="8" name="テキスト ボックス 7">
            <a:extLst>
              <a:ext uri="{FF2B5EF4-FFF2-40B4-BE49-F238E27FC236}">
                <a16:creationId xmlns:a16="http://schemas.microsoft.com/office/drawing/2014/main" id="{007A1446-2D4E-406D-E065-D39908A268A5}"/>
              </a:ext>
            </a:extLst>
          </p:cNvPr>
          <p:cNvSpPr txBox="1"/>
          <p:nvPr/>
        </p:nvSpPr>
        <p:spPr>
          <a:xfrm>
            <a:off x="1129849" y="1651067"/>
            <a:ext cx="10247212" cy="1754583"/>
          </a:xfrm>
          <a:prstGeom prst="rect">
            <a:avLst/>
          </a:prstGeom>
          <a:noFill/>
        </p:spPr>
        <p:txBody>
          <a:bodyPr wrap="square" rtlCol="0">
            <a:spAutoFit/>
          </a:bodyPr>
          <a:lstStyle/>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①</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アート</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高付加価値の宿</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整備事業</a:t>
            </a:r>
            <a:endPar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endParaRPr lang="en-US" altLang="ja-JP" sz="1801"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801" spc="500" dirty="0">
                <a:solidFill>
                  <a:schemeClr val="accent6">
                    <a:lumMod val="50000"/>
                  </a:schemeClr>
                </a:solidFill>
                <a:latin typeface="游ゴシック" panose="020B0400000000000000" pitchFamily="50" charset="-128"/>
                <a:ea typeface="游ゴシック" panose="020B0400000000000000" pitchFamily="50" charset="-128"/>
              </a:rPr>
              <a:t>　</a:t>
            </a:r>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建築・芸術・和食などの分野で村と関係のある専門家と連携し、アートと地域文化が融合した高付加価値の宿泊施設を整備します。</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　国内外の旅行者が地域の魅力に触れながら滞在できる拠点とすることで、宿場町の歴史的景観の再生と、観光を通じた地域活性化を図ります。</a:t>
            </a:r>
          </a:p>
        </p:txBody>
      </p:sp>
      <p:sp>
        <p:nvSpPr>
          <p:cNvPr id="12" name="正方形/長方形 11">
            <a:extLst>
              <a:ext uri="{FF2B5EF4-FFF2-40B4-BE49-F238E27FC236}">
                <a16:creationId xmlns:a16="http://schemas.microsoft.com/office/drawing/2014/main" id="{F3BCD104-12F6-4E8C-A563-1AC6EEBAB80D}"/>
              </a:ext>
            </a:extLst>
          </p:cNvPr>
          <p:cNvSpPr/>
          <p:nvPr/>
        </p:nvSpPr>
        <p:spPr>
          <a:xfrm>
            <a:off x="685800" y="3548553"/>
            <a:ext cx="10965427" cy="2803081"/>
          </a:xfrm>
          <a:prstGeom prst="rect">
            <a:avLst/>
          </a:prstGeom>
          <a:solidFill>
            <a:srgbClr val="FFE699">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pic>
        <p:nvPicPr>
          <p:cNvPr id="11" name="図 10">
            <a:extLst>
              <a:ext uri="{FF2B5EF4-FFF2-40B4-BE49-F238E27FC236}">
                <a16:creationId xmlns:a16="http://schemas.microsoft.com/office/drawing/2014/main" id="{F5ABB706-4561-47C2-9346-B25E47BE2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4604" y="3988839"/>
            <a:ext cx="3138562" cy="2092185"/>
          </a:xfrm>
          <a:prstGeom prst="rect">
            <a:avLst/>
          </a:prstGeom>
          <a:ln w="6350">
            <a:solidFill>
              <a:schemeClr val="tx1"/>
            </a:solidFill>
          </a:ln>
        </p:spPr>
      </p:pic>
      <p:pic>
        <p:nvPicPr>
          <p:cNvPr id="13" name="図 12">
            <a:extLst>
              <a:ext uri="{FF2B5EF4-FFF2-40B4-BE49-F238E27FC236}">
                <a16:creationId xmlns:a16="http://schemas.microsoft.com/office/drawing/2014/main" id="{3E401877-D80D-4114-AF23-CF654A6CE9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984" y="3982712"/>
            <a:ext cx="3147756" cy="2098313"/>
          </a:xfrm>
          <a:prstGeom prst="rect">
            <a:avLst/>
          </a:prstGeom>
          <a:ln w="6350">
            <a:solidFill>
              <a:schemeClr val="tx1"/>
            </a:solidFill>
          </a:ln>
        </p:spPr>
      </p:pic>
      <p:pic>
        <p:nvPicPr>
          <p:cNvPr id="15" name="図 14">
            <a:extLst>
              <a:ext uri="{FF2B5EF4-FFF2-40B4-BE49-F238E27FC236}">
                <a16:creationId xmlns:a16="http://schemas.microsoft.com/office/drawing/2014/main" id="{DD0A9567-FCD9-42D3-85DC-851754366C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513" y="3988839"/>
            <a:ext cx="3138277" cy="2092185"/>
          </a:xfrm>
          <a:prstGeom prst="rect">
            <a:avLst/>
          </a:prstGeom>
          <a:ln w="6350">
            <a:solidFill>
              <a:schemeClr val="tx1"/>
            </a:solidFill>
          </a:ln>
        </p:spPr>
      </p:pic>
      <p:sp>
        <p:nvSpPr>
          <p:cNvPr id="14" name="テキスト ボックス 13">
            <a:extLst>
              <a:ext uri="{FF2B5EF4-FFF2-40B4-BE49-F238E27FC236}">
                <a16:creationId xmlns:a16="http://schemas.microsoft.com/office/drawing/2014/main" id="{21192EC7-80E6-4D46-9BCF-70BB94752CF0}"/>
              </a:ext>
            </a:extLst>
          </p:cNvPr>
          <p:cNvSpPr txBox="1"/>
          <p:nvPr/>
        </p:nvSpPr>
        <p:spPr>
          <a:xfrm>
            <a:off x="685800" y="3592025"/>
            <a:ext cx="4463845" cy="369332"/>
          </a:xfrm>
          <a:prstGeom prst="rect">
            <a:avLst/>
          </a:prstGeom>
          <a:noFill/>
        </p:spPr>
        <p:txBody>
          <a:bodyPr wrap="square" rtlCol="0">
            <a:spAutoFit/>
          </a:bodyPr>
          <a:lstStyle/>
          <a:p>
            <a:r>
              <a:rPr lang="en-US" altLang="ja-JP"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b="1" spc="500" dirty="0">
                <a:solidFill>
                  <a:schemeClr val="accent6">
                    <a:lumMod val="50000"/>
                  </a:schemeClr>
                </a:solidFill>
                <a:latin typeface="游ゴシック" panose="020B0400000000000000" pitchFamily="50" charset="-128"/>
                <a:ea typeface="游ゴシック" panose="020B0400000000000000" pitchFamily="50" charset="-128"/>
              </a:rPr>
              <a:t>参考イメージ</a:t>
            </a:r>
            <a:r>
              <a:rPr lang="en-US" altLang="ja-JP"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b="1" spc="500" dirty="0">
                <a:solidFill>
                  <a:schemeClr val="accent6">
                    <a:lumMod val="50000"/>
                  </a:schemeClr>
                </a:solidFill>
                <a:latin typeface="游ゴシック" panose="020B0400000000000000" pitchFamily="50" charset="-128"/>
                <a:ea typeface="游ゴシック" panose="020B0400000000000000" pitchFamily="50" charset="-128"/>
              </a:rPr>
              <a:t>須貝邸</a:t>
            </a:r>
            <a:endParaRPr lang="ja-JP" altLang="en-US" sz="1200" b="1" spc="500" dirty="0">
              <a:solidFill>
                <a:schemeClr val="accent6">
                  <a:lumMod val="50000"/>
                </a:schemeClr>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742137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1E8D8E98-C3B8-7F92-D73B-6687BC9F455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8D39448-C25B-B3F0-7D52-266859250EC2}"/>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1D74ECC0-108D-7D3D-F9D1-C5C4EB2D4C82}"/>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E0A4A376-4ABB-B169-CABC-AD27332128B7}"/>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3436169D-F2E4-49F0-123B-66A15BF914E2}"/>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07</a:t>
            </a:r>
          </a:p>
        </p:txBody>
      </p:sp>
      <p:sp>
        <p:nvSpPr>
          <p:cNvPr id="7" name="テキスト ボックス 6">
            <a:extLst>
              <a:ext uri="{FF2B5EF4-FFF2-40B4-BE49-F238E27FC236}">
                <a16:creationId xmlns:a16="http://schemas.microsoft.com/office/drawing/2014/main" id="{122D705C-B7D3-6ECB-695B-C7D5CD293B5D}"/>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事業内容②</a:t>
            </a:r>
          </a:p>
        </p:txBody>
      </p:sp>
      <p:sp>
        <p:nvSpPr>
          <p:cNvPr id="8" name="テキスト ボックス 7">
            <a:extLst>
              <a:ext uri="{FF2B5EF4-FFF2-40B4-BE49-F238E27FC236}">
                <a16:creationId xmlns:a16="http://schemas.microsoft.com/office/drawing/2014/main" id="{007A1446-2D4E-406D-E065-D39908A268A5}"/>
              </a:ext>
            </a:extLst>
          </p:cNvPr>
          <p:cNvSpPr txBox="1"/>
          <p:nvPr/>
        </p:nvSpPr>
        <p:spPr>
          <a:xfrm>
            <a:off x="1129849" y="1651070"/>
            <a:ext cx="10247212" cy="4524315"/>
          </a:xfrm>
          <a:prstGeom prst="rect">
            <a:avLst/>
          </a:prstGeom>
          <a:noFill/>
        </p:spPr>
        <p:txBody>
          <a:bodyPr wrap="square" rtlCol="0">
            <a:spAutoFit/>
          </a:bodyPr>
          <a:lstStyle/>
          <a:p>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②</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宿泊機能付きコワーキングスペース</a:t>
            </a:r>
            <a:r>
              <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50000"/>
                  </a:schemeClr>
                </a:solidFill>
                <a:latin typeface="游ゴシック" panose="020B0400000000000000" pitchFamily="50" charset="-128"/>
                <a:ea typeface="游ゴシック" panose="020B0400000000000000" pitchFamily="50" charset="-128"/>
              </a:rPr>
              <a:t>整備事業</a:t>
            </a:r>
            <a:endPar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endParaRPr>
          </a:p>
          <a:p>
            <a:pPr algn="r"/>
            <a:endParaRPr lang="en-US" altLang="ja-JP" sz="2400" b="1"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　村中心部に位置する木造３階建</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て古民家を、地域資源としての価</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値を生かしつつ再生し、現代的な</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設備を備えたコワーキングスペー</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スとして整備します。</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　また、施設内に宿泊機能を併設</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することで、都市部からのテレワ</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ークやサテライトオフィスとして</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の利用にも対応できる環境を整え、</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滞在型の交流を促進するとともに、</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利用者の地域住民との交流機会等</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を通じて、新たなビジネスの創出</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や移住・定住のきっかけにもつな</a:t>
            </a:r>
            <a:endParaRPr lang="en-US" altLang="ja-JP" sz="16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げていきます。</a:t>
            </a:r>
            <a:endParaRPr lang="en-US" altLang="ja-JP" sz="1200" spc="500" dirty="0">
              <a:solidFill>
                <a:schemeClr val="accent6">
                  <a:lumMod val="50000"/>
                </a:schemeClr>
              </a:solidFill>
              <a:latin typeface="游ゴシック" panose="020B0400000000000000" pitchFamily="50" charset="-128"/>
              <a:ea typeface="游ゴシック" panose="020B0400000000000000" pitchFamily="50" charset="-128"/>
            </a:endParaRPr>
          </a:p>
        </p:txBody>
      </p:sp>
      <p:sp>
        <p:nvSpPr>
          <p:cNvPr id="12" name="正方形/長方形 11">
            <a:extLst>
              <a:ext uri="{FF2B5EF4-FFF2-40B4-BE49-F238E27FC236}">
                <a16:creationId xmlns:a16="http://schemas.microsoft.com/office/drawing/2014/main" id="{D737480C-1D8D-4347-B196-81D3245FB0AD}"/>
              </a:ext>
            </a:extLst>
          </p:cNvPr>
          <p:cNvSpPr/>
          <p:nvPr/>
        </p:nvSpPr>
        <p:spPr>
          <a:xfrm>
            <a:off x="5327374" y="2474873"/>
            <a:ext cx="6323853" cy="3876762"/>
          </a:xfrm>
          <a:prstGeom prst="rect">
            <a:avLst/>
          </a:prstGeom>
          <a:solidFill>
            <a:srgbClr val="FFE699">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pic>
        <p:nvPicPr>
          <p:cNvPr id="9" name="図 8">
            <a:extLst>
              <a:ext uri="{FF2B5EF4-FFF2-40B4-BE49-F238E27FC236}">
                <a16:creationId xmlns:a16="http://schemas.microsoft.com/office/drawing/2014/main" id="{A0EDCBC8-02D5-4B5B-B9AE-A5C42C39B2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7754" y="2608419"/>
            <a:ext cx="3136491" cy="3136491"/>
          </a:xfrm>
          <a:prstGeom prst="rect">
            <a:avLst/>
          </a:prstGeom>
        </p:spPr>
      </p:pic>
      <p:pic>
        <p:nvPicPr>
          <p:cNvPr id="10" name="図 9">
            <a:extLst>
              <a:ext uri="{FF2B5EF4-FFF2-40B4-BE49-F238E27FC236}">
                <a16:creationId xmlns:a16="http://schemas.microsoft.com/office/drawing/2014/main" id="{CF11497F-9D82-4FE4-A671-56404BE8B08C}"/>
              </a:ext>
            </a:extLst>
          </p:cNvPr>
          <p:cNvPicPr>
            <a:picLocks noChangeAspect="1"/>
          </p:cNvPicPr>
          <p:nvPr/>
        </p:nvPicPr>
        <p:blipFill rotWithShape="1">
          <a:blip r:embed="rId3">
            <a:extLst>
              <a:ext uri="{28A0092B-C50C-407E-A947-70E740481C1C}">
                <a14:useLocalDpi xmlns:a14="http://schemas.microsoft.com/office/drawing/2010/main" val="0"/>
              </a:ext>
            </a:extLst>
          </a:blip>
          <a:srcRect l="5310" r="13274"/>
          <a:stretch/>
        </p:blipFill>
        <p:spPr>
          <a:xfrm>
            <a:off x="5475023" y="3320452"/>
            <a:ext cx="2642546" cy="2434302"/>
          </a:xfrm>
          <a:prstGeom prst="rect">
            <a:avLst/>
          </a:prstGeom>
          <a:ln>
            <a:noFill/>
          </a:ln>
        </p:spPr>
      </p:pic>
      <p:sp>
        <p:nvSpPr>
          <p:cNvPr id="11" name="テキスト ボックス 10">
            <a:extLst>
              <a:ext uri="{FF2B5EF4-FFF2-40B4-BE49-F238E27FC236}">
                <a16:creationId xmlns:a16="http://schemas.microsoft.com/office/drawing/2014/main" id="{67665693-827B-4CFD-ABA1-03BA288F6167}"/>
              </a:ext>
            </a:extLst>
          </p:cNvPr>
          <p:cNvSpPr txBox="1"/>
          <p:nvPr/>
        </p:nvSpPr>
        <p:spPr>
          <a:xfrm>
            <a:off x="5579719" y="5836831"/>
            <a:ext cx="5894526" cy="338554"/>
          </a:xfrm>
          <a:prstGeom prst="rect">
            <a:avLst/>
          </a:prstGeom>
          <a:noFill/>
        </p:spPr>
        <p:txBody>
          <a:bodyPr wrap="square" rtlCol="0">
            <a:spAutoFit/>
          </a:bodyPr>
          <a:lstStyle/>
          <a:p>
            <a:r>
              <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rPr>
              <a:t>　</a:t>
            </a:r>
            <a:r>
              <a:rPr lang="ja-JP" altLang="en-US" sz="1400" b="1" spc="500" dirty="0">
                <a:solidFill>
                  <a:schemeClr val="accent6">
                    <a:lumMod val="50000"/>
                  </a:schemeClr>
                </a:solidFill>
                <a:latin typeface="游ゴシック" panose="020B0400000000000000" pitchFamily="50" charset="-128"/>
                <a:ea typeface="游ゴシック" panose="020B0400000000000000" pitchFamily="50" charset="-128"/>
              </a:rPr>
              <a:t>＜改修予定建屋＞　　　　　＜完成イメージ図＞</a:t>
            </a:r>
            <a:endParaRPr lang="en-US" altLang="ja-JP" sz="1600" b="1" spc="500" dirty="0">
              <a:solidFill>
                <a:schemeClr val="accent6">
                  <a:lumMod val="50000"/>
                </a:schemeClr>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838566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80858CD3-FA41-4B82-D8B0-D6D0B6F6017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16F5349-507C-31D2-7F68-E4142CD1E161}"/>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BDD70617-BD0C-64E1-0B01-8F8A5566A150}"/>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BF8C1187-2CEB-DEB9-E13E-0A26D5B239A7}"/>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2E5D6066-2520-595A-A7E2-E14FB995A112}"/>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08</a:t>
            </a:r>
          </a:p>
        </p:txBody>
      </p:sp>
      <p:sp>
        <p:nvSpPr>
          <p:cNvPr id="7" name="テキスト ボックス 6">
            <a:extLst>
              <a:ext uri="{FF2B5EF4-FFF2-40B4-BE49-F238E27FC236}">
                <a16:creationId xmlns:a16="http://schemas.microsoft.com/office/drawing/2014/main" id="{4C211A44-C1AA-0373-8D10-17AD98D29F51}"/>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総事業費</a:t>
            </a:r>
          </a:p>
        </p:txBody>
      </p:sp>
      <p:sp>
        <p:nvSpPr>
          <p:cNvPr id="8" name="正方形/長方形 7">
            <a:extLst>
              <a:ext uri="{FF2B5EF4-FFF2-40B4-BE49-F238E27FC236}">
                <a16:creationId xmlns:a16="http://schemas.microsoft.com/office/drawing/2014/main" id="{5989360D-0E1D-A56B-41FF-A90029B254A6}"/>
              </a:ext>
            </a:extLst>
          </p:cNvPr>
          <p:cNvSpPr/>
          <p:nvPr/>
        </p:nvSpPr>
        <p:spPr>
          <a:xfrm>
            <a:off x="5895359" y="3272588"/>
            <a:ext cx="4932000" cy="211756"/>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9" name="正方形/長方形 8">
            <a:extLst>
              <a:ext uri="{FF2B5EF4-FFF2-40B4-BE49-F238E27FC236}">
                <a16:creationId xmlns:a16="http://schemas.microsoft.com/office/drawing/2014/main" id="{FBC4F66A-ACA6-2505-D1BE-E786CC1F40A9}"/>
              </a:ext>
            </a:extLst>
          </p:cNvPr>
          <p:cNvSpPr/>
          <p:nvPr/>
        </p:nvSpPr>
        <p:spPr>
          <a:xfrm>
            <a:off x="7392762" y="5263416"/>
            <a:ext cx="3420000" cy="211756"/>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2" name="テキスト ボックス 1">
            <a:extLst>
              <a:ext uri="{FF2B5EF4-FFF2-40B4-BE49-F238E27FC236}">
                <a16:creationId xmlns:a16="http://schemas.microsoft.com/office/drawing/2014/main" id="{E2EDFA8F-07FB-E122-EF4E-ED28CDBDADDB}"/>
              </a:ext>
            </a:extLst>
          </p:cNvPr>
          <p:cNvSpPr txBox="1"/>
          <p:nvPr/>
        </p:nvSpPr>
        <p:spPr>
          <a:xfrm>
            <a:off x="1029491" y="1890950"/>
            <a:ext cx="9857631" cy="3785652"/>
          </a:xfrm>
          <a:prstGeom prst="rect">
            <a:avLst/>
          </a:prstGeom>
          <a:noFill/>
        </p:spPr>
        <p:txBody>
          <a:bodyPr wrap="square" rtlCol="0">
            <a:spAutoFit/>
          </a:bodyPr>
          <a:lstStyle/>
          <a:p>
            <a:r>
              <a:rPr lang="ja-JP" altLang="en-US" sz="2400" spc="500" dirty="0">
                <a:solidFill>
                  <a:schemeClr val="accent6">
                    <a:lumMod val="50000"/>
                  </a:schemeClr>
                </a:solidFill>
                <a:latin typeface="メイリオ" panose="020B0604030504040204" pitchFamily="50" charset="-128"/>
                <a:ea typeface="メイリオ" panose="020B0604030504040204" pitchFamily="50" charset="-128"/>
              </a:rPr>
              <a:t>　</a:t>
            </a:r>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①</a:t>
            </a:r>
            <a:r>
              <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アート</a:t>
            </a:r>
            <a:r>
              <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高付加価値の宿</a:t>
            </a:r>
            <a:r>
              <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整備事業</a:t>
            </a:r>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　</a:t>
            </a:r>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pPr marL="720018" lvl="1" algn="r"/>
            <a:r>
              <a:rPr lang="ja-JP" altLang="en-US" sz="6000" b="1" spc="500" dirty="0">
                <a:solidFill>
                  <a:schemeClr val="accent6">
                    <a:lumMod val="50000"/>
                  </a:schemeClr>
                </a:solidFill>
                <a:latin typeface="游ゴシック" panose="020B0400000000000000" pitchFamily="50" charset="-128"/>
                <a:ea typeface="游ゴシック" panose="020B0400000000000000" pitchFamily="50" charset="-128"/>
              </a:rPr>
              <a:t>約</a:t>
            </a:r>
            <a:r>
              <a:rPr lang="en-US" altLang="ja-JP" sz="6000" b="1" spc="500" dirty="0">
                <a:solidFill>
                  <a:schemeClr val="accent6">
                    <a:lumMod val="50000"/>
                  </a:schemeClr>
                </a:solidFill>
                <a:latin typeface="游ゴシック" panose="020B0400000000000000" pitchFamily="50" charset="-128"/>
                <a:ea typeface="游ゴシック" panose="020B0400000000000000" pitchFamily="50" charset="-128"/>
              </a:rPr>
              <a:t>8,000</a:t>
            </a:r>
            <a:r>
              <a:rPr lang="ja-JP" altLang="en-US" sz="6000" b="1" spc="500" dirty="0">
                <a:solidFill>
                  <a:schemeClr val="accent6">
                    <a:lumMod val="50000"/>
                  </a:schemeClr>
                </a:solidFill>
                <a:latin typeface="游ゴシック" panose="020B0400000000000000" pitchFamily="50" charset="-128"/>
                <a:ea typeface="游ゴシック" panose="020B0400000000000000" pitchFamily="50" charset="-128"/>
              </a:rPr>
              <a:t>万円</a:t>
            </a:r>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　</a:t>
            </a:r>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　②</a:t>
            </a:r>
            <a:r>
              <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宿泊機能付きコワーキングスペース</a:t>
            </a:r>
            <a:r>
              <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rPr>
              <a:t>』</a:t>
            </a:r>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整備事業</a:t>
            </a:r>
            <a:endParaRPr lang="en-US" altLang="ja-JP" sz="2400" spc="500" dirty="0">
              <a:solidFill>
                <a:schemeClr val="accent6">
                  <a:lumMod val="50000"/>
                </a:schemeClr>
              </a:solidFill>
              <a:latin typeface="游ゴシック" panose="020B0400000000000000" pitchFamily="50" charset="-128"/>
              <a:ea typeface="游ゴシック" panose="020B0400000000000000" pitchFamily="50" charset="-128"/>
            </a:endParaRPr>
          </a:p>
          <a:p>
            <a:pPr lvl="1"/>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　</a:t>
            </a:r>
            <a:endParaRPr lang="ja-JP" altLang="en-US" sz="1600" spc="500" dirty="0">
              <a:solidFill>
                <a:schemeClr val="accent6">
                  <a:lumMod val="50000"/>
                </a:schemeClr>
              </a:solidFill>
              <a:latin typeface="游ゴシック" panose="020B0400000000000000" pitchFamily="50" charset="-128"/>
              <a:ea typeface="游ゴシック" panose="020B0400000000000000" pitchFamily="50" charset="-128"/>
            </a:endParaRPr>
          </a:p>
          <a:p>
            <a:pPr algn="r"/>
            <a:r>
              <a:rPr lang="ja-JP" altLang="en-US" sz="2400" spc="500" dirty="0">
                <a:solidFill>
                  <a:schemeClr val="accent6">
                    <a:lumMod val="50000"/>
                  </a:schemeClr>
                </a:solidFill>
                <a:latin typeface="游ゴシック" panose="020B0400000000000000" pitchFamily="50" charset="-128"/>
                <a:ea typeface="游ゴシック" panose="020B0400000000000000" pitchFamily="50" charset="-128"/>
              </a:rPr>
              <a:t>　</a:t>
            </a:r>
            <a:r>
              <a:rPr lang="ja-JP" altLang="en-US" sz="3600" spc="500" dirty="0">
                <a:solidFill>
                  <a:schemeClr val="accent6">
                    <a:lumMod val="50000"/>
                  </a:schemeClr>
                </a:solidFill>
                <a:latin typeface="游ゴシック" panose="020B0400000000000000" pitchFamily="50" charset="-128"/>
                <a:ea typeface="游ゴシック" panose="020B0400000000000000" pitchFamily="50" charset="-128"/>
              </a:rPr>
              <a:t>　　　 　　</a:t>
            </a:r>
            <a:r>
              <a:rPr lang="ja-JP" altLang="en-US" sz="6000" b="1" spc="500" dirty="0">
                <a:solidFill>
                  <a:schemeClr val="accent6">
                    <a:lumMod val="50000"/>
                  </a:schemeClr>
                </a:solidFill>
                <a:latin typeface="游ゴシック" panose="020B0400000000000000" pitchFamily="50" charset="-128"/>
                <a:ea typeface="游ゴシック" panose="020B0400000000000000" pitchFamily="50" charset="-128"/>
              </a:rPr>
              <a:t>約１億円</a:t>
            </a:r>
            <a:endParaRPr lang="en-US" altLang="ja-JP" sz="1200" spc="500" dirty="0">
              <a:solidFill>
                <a:schemeClr val="accent6">
                  <a:lumMod val="50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97326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94C8BE35-3D06-385A-8384-DACE147B98F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9FF286BF-F5F5-7B44-E62F-9CE4F3F8DE97}"/>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BB3656E3-795B-8AE1-E3E2-4116B3E06DCE}"/>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A0D1AF91-841F-0375-C446-6DD05A0094B4}"/>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2F390EED-A020-CA94-4CB5-AF6E6422A6D5}"/>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09</a:t>
            </a:r>
          </a:p>
        </p:txBody>
      </p:sp>
      <p:sp>
        <p:nvSpPr>
          <p:cNvPr id="7" name="テキスト ボックス 6">
            <a:extLst>
              <a:ext uri="{FF2B5EF4-FFF2-40B4-BE49-F238E27FC236}">
                <a16:creationId xmlns:a16="http://schemas.microsoft.com/office/drawing/2014/main" id="{D4C9B453-BFE9-6F65-06AF-72DF6201BBCF}"/>
              </a:ext>
            </a:extLst>
          </p:cNvPr>
          <p:cNvSpPr txBox="1"/>
          <p:nvPr/>
        </p:nvSpPr>
        <p:spPr>
          <a:xfrm>
            <a:off x="1742439" y="469941"/>
            <a:ext cx="5608389"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成果目標</a:t>
            </a:r>
          </a:p>
        </p:txBody>
      </p:sp>
      <p:graphicFrame>
        <p:nvGraphicFramePr>
          <p:cNvPr id="9" name="表 8">
            <a:extLst>
              <a:ext uri="{FF2B5EF4-FFF2-40B4-BE49-F238E27FC236}">
                <a16:creationId xmlns:a16="http://schemas.microsoft.com/office/drawing/2014/main" id="{E4B0311D-28D7-B6C1-B1F6-D23AF84180E3}"/>
              </a:ext>
            </a:extLst>
          </p:cNvPr>
          <p:cNvGraphicFramePr>
            <a:graphicFrameLocks noGrp="1"/>
          </p:cNvGraphicFramePr>
          <p:nvPr>
            <p:extLst>
              <p:ext uri="{D42A27DB-BD31-4B8C-83A1-F6EECF244321}">
                <p14:modId xmlns:p14="http://schemas.microsoft.com/office/powerpoint/2010/main" val="633998677"/>
              </p:ext>
            </p:extLst>
          </p:nvPr>
        </p:nvGraphicFramePr>
        <p:xfrm>
          <a:off x="2146446" y="2529214"/>
          <a:ext cx="7452000" cy="2681072"/>
        </p:xfrm>
        <a:graphic>
          <a:graphicData uri="http://schemas.openxmlformats.org/drawingml/2006/table">
            <a:tbl>
              <a:tblPr firstRow="1" bandRow="1">
                <a:tableStyleId>{912C8C85-51F0-491E-9774-3900AFEF0FD7}</a:tableStyleId>
              </a:tblPr>
              <a:tblGrid>
                <a:gridCol w="3096000">
                  <a:extLst>
                    <a:ext uri="{9D8B030D-6E8A-4147-A177-3AD203B41FA5}">
                      <a16:colId xmlns:a16="http://schemas.microsoft.com/office/drawing/2014/main" val="341909479"/>
                    </a:ext>
                  </a:extLst>
                </a:gridCol>
                <a:gridCol w="1368000">
                  <a:extLst>
                    <a:ext uri="{9D8B030D-6E8A-4147-A177-3AD203B41FA5}">
                      <a16:colId xmlns:a16="http://schemas.microsoft.com/office/drawing/2014/main" val="2906012264"/>
                    </a:ext>
                  </a:extLst>
                </a:gridCol>
                <a:gridCol w="900000">
                  <a:extLst>
                    <a:ext uri="{9D8B030D-6E8A-4147-A177-3AD203B41FA5}">
                      <a16:colId xmlns:a16="http://schemas.microsoft.com/office/drawing/2014/main" val="890176005"/>
                    </a:ext>
                  </a:extLst>
                </a:gridCol>
                <a:gridCol w="2088000">
                  <a:extLst>
                    <a:ext uri="{9D8B030D-6E8A-4147-A177-3AD203B41FA5}">
                      <a16:colId xmlns:a16="http://schemas.microsoft.com/office/drawing/2014/main" val="2310848605"/>
                    </a:ext>
                  </a:extLst>
                </a:gridCol>
              </a:tblGrid>
              <a:tr h="466580">
                <a:tc>
                  <a:txBody>
                    <a:bodyPr/>
                    <a:lstStyle/>
                    <a:p>
                      <a:pPr algn="ctr"/>
                      <a:r>
                        <a:rPr kumimoji="1" lang="en-US" altLang="ja-JP" sz="2500" dirty="0">
                          <a:solidFill>
                            <a:schemeClr val="accent6">
                              <a:lumMod val="50000"/>
                            </a:schemeClr>
                          </a:solidFill>
                        </a:rPr>
                        <a:t>KPI</a:t>
                      </a:r>
                      <a:endParaRPr kumimoji="1" lang="ja-JP" altLang="en-US" sz="2500" dirty="0">
                        <a:solidFill>
                          <a:schemeClr val="accent6">
                            <a:lumMod val="50000"/>
                          </a:schemeClr>
                        </a:solidFill>
                      </a:endParaRPr>
                    </a:p>
                  </a:txBody>
                  <a:tcPr marT="45721" marB="45721">
                    <a:lnL w="12700" cap="flat" cmpd="sng" algn="ctr">
                      <a:solidFill>
                        <a:schemeClr val="accent6">
                          <a:lumMod val="40000"/>
                          <a:lumOff val="60000"/>
                        </a:schemeClr>
                      </a:solidFill>
                      <a:prstDash val="solid"/>
                      <a:round/>
                      <a:headEnd type="none" w="med" len="med"/>
                      <a:tailEnd type="none" w="med" len="med"/>
                    </a:lnL>
                    <a:lnT w="12700" cap="flat" cmpd="sng" algn="ctr">
                      <a:solidFill>
                        <a:schemeClr val="accent6">
                          <a:lumMod val="40000"/>
                          <a:lumOff val="60000"/>
                        </a:schemeClr>
                      </a:solidFill>
                      <a:prstDash val="solid"/>
                      <a:round/>
                      <a:headEnd type="none" w="med" len="med"/>
                      <a:tailEnd type="none" w="med" len="med"/>
                    </a:lnT>
                    <a:solidFill>
                      <a:schemeClr val="accent6">
                        <a:lumMod val="40000"/>
                        <a:lumOff val="60000"/>
                      </a:schemeClr>
                    </a:solidFill>
                  </a:tcPr>
                </a:tc>
                <a:tc>
                  <a:txBody>
                    <a:bodyPr/>
                    <a:lstStyle/>
                    <a:p>
                      <a:pPr algn="ctr"/>
                      <a:r>
                        <a:rPr kumimoji="1" lang="ja-JP" altLang="en-US" sz="2500" dirty="0">
                          <a:solidFill>
                            <a:schemeClr val="accent6">
                              <a:lumMod val="50000"/>
                            </a:schemeClr>
                          </a:solidFill>
                        </a:rPr>
                        <a:t>現状値</a:t>
                      </a:r>
                    </a:p>
                  </a:txBody>
                  <a:tcPr marT="45721" marB="45721">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40000"/>
                          <a:lumOff val="60000"/>
                        </a:schemeClr>
                      </a:solidFill>
                      <a:prstDash val="solid"/>
                      <a:round/>
                      <a:headEnd type="none" w="med" len="med"/>
                      <a:tailEnd type="none" w="med" len="med"/>
                    </a:lnT>
                    <a:solidFill>
                      <a:schemeClr val="accent6">
                        <a:lumMod val="40000"/>
                        <a:lumOff val="60000"/>
                      </a:schemeClr>
                    </a:solidFill>
                  </a:tcPr>
                </a:tc>
                <a:tc>
                  <a:txBody>
                    <a:bodyPr/>
                    <a:lstStyle/>
                    <a:p>
                      <a:pPr algn="ctr"/>
                      <a:endParaRPr kumimoji="1" lang="ja-JP" altLang="en-US" sz="1800" dirty="0">
                        <a:solidFill>
                          <a:schemeClr val="accent6">
                            <a:lumMod val="50000"/>
                          </a:schemeClr>
                        </a:solidFill>
                      </a:endParaRPr>
                    </a:p>
                  </a:txBody>
                  <a:tcPr marT="45721" marB="45721">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ctr"/>
                      <a:endParaRPr kumimoji="1" lang="ja-JP" altLang="en-US" sz="1800" dirty="0">
                        <a:solidFill>
                          <a:schemeClr val="accent6">
                            <a:lumMod val="50000"/>
                          </a:schemeClr>
                        </a:solidFill>
                      </a:endParaRPr>
                    </a:p>
                  </a:txBody>
                  <a:tcPr marT="45721" marB="45721">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solidFill>
                      <a:schemeClr val="accent6">
                        <a:lumMod val="75000"/>
                      </a:schemeClr>
                    </a:solidFill>
                  </a:tcPr>
                </a:tc>
                <a:extLst>
                  <a:ext uri="{0D108BD9-81ED-4DB2-BD59-A6C34878D82A}">
                    <a16:rowId xmlns:a16="http://schemas.microsoft.com/office/drawing/2014/main" val="1531574439"/>
                  </a:ext>
                </a:extLst>
              </a:tr>
              <a:tr h="1104315">
                <a:tc>
                  <a:txBody>
                    <a:bodyPr/>
                    <a:lstStyle/>
                    <a:p>
                      <a:pPr algn="ctr"/>
                      <a:r>
                        <a:rPr kumimoji="1" lang="ja-JP" altLang="en-US" sz="2500" b="1" dirty="0">
                          <a:solidFill>
                            <a:schemeClr val="accent6">
                              <a:lumMod val="50000"/>
                            </a:schemeClr>
                          </a:solidFill>
                        </a:rPr>
                        <a:t>年間宿泊客数</a:t>
                      </a:r>
                    </a:p>
                  </a:txBody>
                  <a:tcPr marT="45721" marB="45721" anchor="ctr">
                    <a:lnL w="12700" cap="flat" cmpd="sng" algn="ctr">
                      <a:solidFill>
                        <a:schemeClr val="accent6">
                          <a:lumMod val="40000"/>
                          <a:lumOff val="60000"/>
                        </a:schemeClr>
                      </a:solidFill>
                      <a:prstDash val="solid"/>
                      <a:round/>
                      <a:headEnd type="none" w="med" len="med"/>
                      <a:tailEnd type="none" w="med" len="med"/>
                    </a:lnL>
                  </a:tcPr>
                </a:tc>
                <a:tc>
                  <a:txBody>
                    <a:bodyPr/>
                    <a:lstStyle/>
                    <a:p>
                      <a:pPr marL="0" algn="ctr"/>
                      <a:r>
                        <a:rPr kumimoji="1" lang="en-US" altLang="ja-JP" sz="2500" b="1" dirty="0">
                          <a:solidFill>
                            <a:schemeClr val="accent6">
                              <a:lumMod val="50000"/>
                            </a:schemeClr>
                          </a:solidFill>
                        </a:rPr>
                        <a:t>360</a:t>
                      </a:r>
                      <a:r>
                        <a:rPr kumimoji="1" lang="ja-JP" altLang="en-US" sz="2500" b="1" dirty="0">
                          <a:solidFill>
                            <a:schemeClr val="accent6">
                              <a:lumMod val="50000"/>
                            </a:schemeClr>
                          </a:solidFill>
                        </a:rPr>
                        <a:t>人</a:t>
                      </a:r>
                    </a:p>
                  </a:txBody>
                  <a:tcPr marT="45721" marB="45721" anchor="ctr">
                    <a:lnR w="12700" cap="flat" cmpd="sng" algn="ctr">
                      <a:solidFill>
                        <a:schemeClr val="accent6">
                          <a:lumMod val="40000"/>
                          <a:lumOff val="60000"/>
                        </a:schemeClr>
                      </a:solidFill>
                      <a:prstDash val="solid"/>
                      <a:round/>
                      <a:headEnd type="none" w="med" len="med"/>
                      <a:tailEnd type="none" w="med" len="med"/>
                    </a:lnR>
                  </a:tcPr>
                </a:tc>
                <a:tc>
                  <a:txBody>
                    <a:bodyPr/>
                    <a:lstStyle/>
                    <a:p>
                      <a:pPr algn="ctr"/>
                      <a:endParaRPr kumimoji="1" lang="ja-JP" altLang="en-US" sz="1800" b="1" dirty="0">
                        <a:solidFill>
                          <a:schemeClr val="accent6">
                            <a:lumMod val="50000"/>
                          </a:schemeClr>
                        </a:solidFill>
                      </a:endParaRPr>
                    </a:p>
                  </a:txBody>
                  <a:tcPr marT="45721" marB="45721"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r"/>
                      <a:r>
                        <a:rPr kumimoji="1" lang="en-US" altLang="ja-JP" sz="6600" b="1" dirty="0">
                          <a:solidFill>
                            <a:srgbClr val="FF0000"/>
                          </a:solidFill>
                        </a:rPr>
                        <a:t>660</a:t>
                      </a:r>
                      <a:r>
                        <a:rPr kumimoji="1" lang="ja-JP" altLang="en-US" sz="2500" b="1" dirty="0">
                          <a:solidFill>
                            <a:schemeClr val="accent6">
                              <a:lumMod val="50000"/>
                            </a:schemeClr>
                          </a:solidFill>
                        </a:rPr>
                        <a:t>人</a:t>
                      </a:r>
                      <a:endParaRPr kumimoji="1" lang="ja-JP" altLang="en-US" sz="1800" b="1" dirty="0">
                        <a:solidFill>
                          <a:schemeClr val="accent6">
                            <a:lumMod val="50000"/>
                          </a:schemeClr>
                        </a:solidFill>
                      </a:endParaRPr>
                    </a:p>
                  </a:txBody>
                  <a:tcPr marT="45721" marB="45721"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tcPr>
                </a:tc>
                <a:extLst>
                  <a:ext uri="{0D108BD9-81ED-4DB2-BD59-A6C34878D82A}">
                    <a16:rowId xmlns:a16="http://schemas.microsoft.com/office/drawing/2014/main" val="665326948"/>
                  </a:ext>
                </a:extLst>
              </a:tr>
              <a:tr h="1104315">
                <a:tc>
                  <a:txBody>
                    <a:bodyPr/>
                    <a:lstStyle/>
                    <a:p>
                      <a:pPr algn="ctr"/>
                      <a:r>
                        <a:rPr kumimoji="1" lang="ja-JP" altLang="en-US" sz="2500" b="1" dirty="0">
                          <a:solidFill>
                            <a:schemeClr val="accent6">
                              <a:lumMod val="50000"/>
                            </a:schemeClr>
                          </a:solidFill>
                        </a:rPr>
                        <a:t>サテライトオフィス</a:t>
                      </a:r>
                      <a:endParaRPr kumimoji="1" lang="en-US" altLang="ja-JP" sz="2500" b="1" dirty="0">
                        <a:solidFill>
                          <a:schemeClr val="accent6">
                            <a:lumMod val="50000"/>
                          </a:schemeClr>
                        </a:solidFill>
                      </a:endParaRPr>
                    </a:p>
                    <a:p>
                      <a:pPr algn="ctr"/>
                      <a:r>
                        <a:rPr kumimoji="1" lang="ja-JP" altLang="en-US" sz="2500" b="1" dirty="0">
                          <a:solidFill>
                            <a:schemeClr val="accent6">
                              <a:lumMod val="50000"/>
                            </a:schemeClr>
                          </a:solidFill>
                        </a:rPr>
                        <a:t>利用法人数</a:t>
                      </a:r>
                    </a:p>
                  </a:txBody>
                  <a:tcPr marT="45721" marB="45721" anchor="ctr">
                    <a:lnL w="12700" cap="flat" cmpd="sng" algn="ctr">
                      <a:solidFill>
                        <a:schemeClr val="accent6">
                          <a:lumMod val="40000"/>
                          <a:lumOff val="60000"/>
                        </a:schemeClr>
                      </a:solidFill>
                      <a:prstDash val="solid"/>
                      <a:round/>
                      <a:headEnd type="none" w="med" len="med"/>
                      <a:tailEnd type="none" w="med" len="med"/>
                    </a:lnL>
                  </a:tcPr>
                </a:tc>
                <a:tc>
                  <a:txBody>
                    <a:bodyPr/>
                    <a:lstStyle/>
                    <a:p>
                      <a:pPr marL="0" algn="ctr"/>
                      <a:r>
                        <a:rPr kumimoji="1" lang="en-US" altLang="ja-JP" sz="2500" b="1" dirty="0">
                          <a:solidFill>
                            <a:schemeClr val="accent6">
                              <a:lumMod val="50000"/>
                            </a:schemeClr>
                          </a:solidFill>
                        </a:rPr>
                        <a:t>   0</a:t>
                      </a:r>
                      <a:r>
                        <a:rPr kumimoji="1" lang="ja-JP" altLang="en-US" sz="2500" b="1" dirty="0">
                          <a:solidFill>
                            <a:schemeClr val="accent6">
                              <a:lumMod val="50000"/>
                            </a:schemeClr>
                          </a:solidFill>
                        </a:rPr>
                        <a:t>社</a:t>
                      </a:r>
                    </a:p>
                  </a:txBody>
                  <a:tcPr marT="45721" marB="45721" anchor="ctr">
                    <a:lnR w="12700" cap="flat" cmpd="sng" algn="ctr">
                      <a:solidFill>
                        <a:schemeClr val="accent6">
                          <a:lumMod val="40000"/>
                          <a:lumOff val="60000"/>
                        </a:schemeClr>
                      </a:solidFill>
                      <a:prstDash val="solid"/>
                      <a:round/>
                      <a:headEnd type="none" w="med" len="med"/>
                      <a:tailEnd type="none" w="med" len="med"/>
                    </a:lnR>
                  </a:tcPr>
                </a:tc>
                <a:tc>
                  <a:txBody>
                    <a:bodyPr/>
                    <a:lstStyle/>
                    <a:p>
                      <a:pPr algn="ctr"/>
                      <a:endParaRPr kumimoji="1" lang="ja-JP" altLang="en-US" sz="1800" b="1" dirty="0">
                        <a:solidFill>
                          <a:schemeClr val="accent6">
                            <a:lumMod val="50000"/>
                          </a:schemeClr>
                        </a:solidFill>
                      </a:endParaRPr>
                    </a:p>
                  </a:txBody>
                  <a:tcPr marT="45721" marB="45721"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solidFill>
                  </a:tcPr>
                </a:tc>
                <a:tc>
                  <a:txBody>
                    <a:bodyPr/>
                    <a:lstStyle/>
                    <a:p>
                      <a:pPr algn="r"/>
                      <a:r>
                        <a:rPr kumimoji="1" lang="en-US" altLang="ja-JP" sz="6600" b="1" dirty="0">
                          <a:solidFill>
                            <a:srgbClr val="FF0000"/>
                          </a:solidFill>
                        </a:rPr>
                        <a:t>2</a:t>
                      </a:r>
                      <a:r>
                        <a:rPr kumimoji="1" lang="ja-JP" altLang="en-US" sz="2500" b="1" dirty="0">
                          <a:solidFill>
                            <a:schemeClr val="accent6">
                              <a:lumMod val="50000"/>
                            </a:schemeClr>
                          </a:solidFill>
                        </a:rPr>
                        <a:t>社</a:t>
                      </a:r>
                      <a:endParaRPr kumimoji="1" lang="ja-JP" altLang="en-US" sz="1800" b="1" dirty="0">
                        <a:solidFill>
                          <a:schemeClr val="accent6">
                            <a:lumMod val="50000"/>
                          </a:schemeClr>
                        </a:solidFill>
                      </a:endParaRPr>
                    </a:p>
                  </a:txBody>
                  <a:tcPr marT="45721" marB="45721" anchor="ctr">
                    <a:lnL w="12700" cap="flat" cmpd="sng" algn="ctr">
                      <a:solidFill>
                        <a:schemeClr val="accent6">
                          <a:lumMod val="40000"/>
                          <a:lumOff val="60000"/>
                        </a:schemeClr>
                      </a:solidFill>
                      <a:prstDash val="solid"/>
                      <a:round/>
                      <a:headEnd type="none" w="med" len="med"/>
                      <a:tailEnd type="none" w="med" len="med"/>
                    </a:lnL>
                    <a:lnR w="12700" cap="flat" cmpd="sng" algn="ctr">
                      <a:solidFill>
                        <a:schemeClr val="accent6">
                          <a:lumMod val="40000"/>
                          <a:lumOff val="60000"/>
                        </a:schemeClr>
                      </a:solidFill>
                      <a:prstDash val="solid"/>
                      <a:round/>
                      <a:headEnd type="none" w="med" len="med"/>
                      <a:tailEnd type="none" w="med" len="med"/>
                    </a:lnR>
                  </a:tcPr>
                </a:tc>
                <a:extLst>
                  <a:ext uri="{0D108BD9-81ED-4DB2-BD59-A6C34878D82A}">
                    <a16:rowId xmlns:a16="http://schemas.microsoft.com/office/drawing/2014/main" val="3340075822"/>
                  </a:ext>
                </a:extLst>
              </a:tr>
            </a:tbl>
          </a:graphicData>
        </a:graphic>
      </p:graphicFrame>
      <p:sp>
        <p:nvSpPr>
          <p:cNvPr id="12" name="二等辺三角形 11">
            <a:extLst>
              <a:ext uri="{FF2B5EF4-FFF2-40B4-BE49-F238E27FC236}">
                <a16:creationId xmlns:a16="http://schemas.microsoft.com/office/drawing/2014/main" id="{8624DE67-A3D6-D1AA-3815-A18BA27AC67C}"/>
              </a:ext>
            </a:extLst>
          </p:cNvPr>
          <p:cNvSpPr/>
          <p:nvPr/>
        </p:nvSpPr>
        <p:spPr>
          <a:xfrm rot="5400000">
            <a:off x="6801766" y="3392838"/>
            <a:ext cx="465221" cy="280870"/>
          </a:xfrm>
          <a:prstGeom prst="triangle">
            <a:avLst/>
          </a:prstGeom>
          <a:solidFill>
            <a:schemeClr val="accent6">
              <a:lumMod val="40000"/>
              <a:lumOff val="6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3" name="二等辺三角形 12">
            <a:extLst>
              <a:ext uri="{FF2B5EF4-FFF2-40B4-BE49-F238E27FC236}">
                <a16:creationId xmlns:a16="http://schemas.microsoft.com/office/drawing/2014/main" id="{70BC1D16-E5E8-B940-ABDD-70F2A9F926A9}"/>
              </a:ext>
            </a:extLst>
          </p:cNvPr>
          <p:cNvSpPr/>
          <p:nvPr/>
        </p:nvSpPr>
        <p:spPr>
          <a:xfrm rot="5400000">
            <a:off x="6801766" y="4464048"/>
            <a:ext cx="465221" cy="280870"/>
          </a:xfrm>
          <a:prstGeom prst="triangle">
            <a:avLst/>
          </a:prstGeom>
          <a:solidFill>
            <a:schemeClr val="accent6">
              <a:lumMod val="40000"/>
              <a:lumOff val="6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5" name="正方形/長方形 14">
            <a:extLst>
              <a:ext uri="{FF2B5EF4-FFF2-40B4-BE49-F238E27FC236}">
                <a16:creationId xmlns:a16="http://schemas.microsoft.com/office/drawing/2014/main" id="{0DC8ADE3-432E-0436-D742-6C68A966E6AE}"/>
              </a:ext>
            </a:extLst>
          </p:cNvPr>
          <p:cNvSpPr/>
          <p:nvPr/>
        </p:nvSpPr>
        <p:spPr>
          <a:xfrm>
            <a:off x="7496601" y="2083879"/>
            <a:ext cx="2111674" cy="447684"/>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4" name="正方形/長方形 13">
            <a:extLst>
              <a:ext uri="{FF2B5EF4-FFF2-40B4-BE49-F238E27FC236}">
                <a16:creationId xmlns:a16="http://schemas.microsoft.com/office/drawing/2014/main" id="{4DB03A04-AF5D-8159-B546-32022FEF0A24}"/>
              </a:ext>
            </a:extLst>
          </p:cNvPr>
          <p:cNvSpPr/>
          <p:nvPr/>
        </p:nvSpPr>
        <p:spPr>
          <a:xfrm>
            <a:off x="7496604" y="2086228"/>
            <a:ext cx="2111674" cy="3094745"/>
          </a:xfrm>
          <a:prstGeom prst="rect">
            <a:avLst/>
          </a:prstGeom>
          <a:noFill/>
          <a:ln w="571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6" name="テキスト ボックス 15">
            <a:extLst>
              <a:ext uri="{FF2B5EF4-FFF2-40B4-BE49-F238E27FC236}">
                <a16:creationId xmlns:a16="http://schemas.microsoft.com/office/drawing/2014/main" id="{24C180FF-ED2B-C9DB-7834-EFD8156E9548}"/>
              </a:ext>
            </a:extLst>
          </p:cNvPr>
          <p:cNvSpPr txBox="1"/>
          <p:nvPr/>
        </p:nvSpPr>
        <p:spPr>
          <a:xfrm>
            <a:off x="7720533" y="2212368"/>
            <a:ext cx="1663817" cy="646331"/>
          </a:xfrm>
          <a:prstGeom prst="rect">
            <a:avLst/>
          </a:prstGeom>
          <a:noFill/>
        </p:spPr>
        <p:txBody>
          <a:bodyPr wrap="square" rtlCol="0">
            <a:spAutoFit/>
          </a:bodyPr>
          <a:lstStyle/>
          <a:p>
            <a:r>
              <a:rPr lang="ja-JP" altLang="en-US" sz="3600" b="1" dirty="0">
                <a:solidFill>
                  <a:schemeClr val="bg1"/>
                </a:solidFill>
              </a:rPr>
              <a:t>目標値</a:t>
            </a:r>
          </a:p>
        </p:txBody>
      </p:sp>
    </p:spTree>
    <p:extLst>
      <p:ext uri="{BB962C8B-B14F-4D97-AF65-F5344CB8AC3E}">
        <p14:creationId xmlns:p14="http://schemas.microsoft.com/office/powerpoint/2010/main" val="1169825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F30EBF2A-01C0-6203-28C0-033505394B3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A1EC0860-A8CD-0F4C-13BD-80ABA83A34E5}"/>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7946C6B5-BA2E-1949-05FF-70EE4D251986}"/>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55BFBC96-1A67-FF99-F0F2-FCE9BF843154}"/>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1C3509E0-DCEC-1D29-A666-259E2CA5005A}"/>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10</a:t>
            </a:r>
          </a:p>
        </p:txBody>
      </p:sp>
      <p:sp>
        <p:nvSpPr>
          <p:cNvPr id="7" name="テキスト ボックス 6">
            <a:extLst>
              <a:ext uri="{FF2B5EF4-FFF2-40B4-BE49-F238E27FC236}">
                <a16:creationId xmlns:a16="http://schemas.microsoft.com/office/drawing/2014/main" id="{0E4D4942-BCAB-54F4-FFED-E591693F2A3E}"/>
              </a:ext>
            </a:extLst>
          </p:cNvPr>
          <p:cNvSpPr txBox="1"/>
          <p:nvPr/>
        </p:nvSpPr>
        <p:spPr>
          <a:xfrm>
            <a:off x="1742440" y="469941"/>
            <a:ext cx="7873201"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寄附によるメリット</a:t>
            </a:r>
          </a:p>
        </p:txBody>
      </p:sp>
      <p:sp>
        <p:nvSpPr>
          <p:cNvPr id="55" name="正方形/長方形 54">
            <a:extLst>
              <a:ext uri="{FF2B5EF4-FFF2-40B4-BE49-F238E27FC236}">
                <a16:creationId xmlns:a16="http://schemas.microsoft.com/office/drawing/2014/main" id="{8068C517-7623-4666-80FA-6BA05B2F31BC}"/>
              </a:ext>
            </a:extLst>
          </p:cNvPr>
          <p:cNvSpPr/>
          <p:nvPr/>
        </p:nvSpPr>
        <p:spPr>
          <a:xfrm>
            <a:off x="1038440" y="3687414"/>
            <a:ext cx="2376000" cy="144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56" name="正方形/長方形 55">
            <a:extLst>
              <a:ext uri="{FF2B5EF4-FFF2-40B4-BE49-F238E27FC236}">
                <a16:creationId xmlns:a16="http://schemas.microsoft.com/office/drawing/2014/main" id="{F149CE10-2A28-49A6-BDD4-EF059385B889}"/>
              </a:ext>
            </a:extLst>
          </p:cNvPr>
          <p:cNvSpPr/>
          <p:nvPr/>
        </p:nvSpPr>
        <p:spPr>
          <a:xfrm>
            <a:off x="6026472" y="3683007"/>
            <a:ext cx="864000" cy="144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57" name="正方形/長方形 56">
            <a:extLst>
              <a:ext uri="{FF2B5EF4-FFF2-40B4-BE49-F238E27FC236}">
                <a16:creationId xmlns:a16="http://schemas.microsoft.com/office/drawing/2014/main" id="{5F9824AF-CC47-42EA-8264-53B9C5DB7A7A}"/>
              </a:ext>
            </a:extLst>
          </p:cNvPr>
          <p:cNvSpPr/>
          <p:nvPr/>
        </p:nvSpPr>
        <p:spPr>
          <a:xfrm>
            <a:off x="4348170" y="4897098"/>
            <a:ext cx="3348000" cy="144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54" name="正方形/長方形 53">
            <a:extLst>
              <a:ext uri="{FF2B5EF4-FFF2-40B4-BE49-F238E27FC236}">
                <a16:creationId xmlns:a16="http://schemas.microsoft.com/office/drawing/2014/main" id="{6A13EE2C-B9C2-4378-BFD7-2FF05C53D0D0}"/>
              </a:ext>
            </a:extLst>
          </p:cNvPr>
          <p:cNvSpPr/>
          <p:nvPr/>
        </p:nvSpPr>
        <p:spPr>
          <a:xfrm>
            <a:off x="5865544" y="2081013"/>
            <a:ext cx="864000" cy="144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47" name="テキスト ボックス 46">
            <a:extLst>
              <a:ext uri="{FF2B5EF4-FFF2-40B4-BE49-F238E27FC236}">
                <a16:creationId xmlns:a16="http://schemas.microsoft.com/office/drawing/2014/main" id="{D2B8BCEA-3559-4CC8-B8C6-E25F8AB2A685}"/>
              </a:ext>
            </a:extLst>
          </p:cNvPr>
          <p:cNvSpPr txBox="1"/>
          <p:nvPr/>
        </p:nvSpPr>
        <p:spPr>
          <a:xfrm>
            <a:off x="791738" y="1756049"/>
            <a:ext cx="8511288" cy="3970831"/>
          </a:xfrm>
          <a:prstGeom prst="rect">
            <a:avLst/>
          </a:prstGeom>
          <a:noFill/>
        </p:spPr>
        <p:txBody>
          <a:bodyPr wrap="square" rtlCol="0">
            <a:spAutoFit/>
          </a:bodyPr>
          <a:lstStyle/>
          <a:p>
            <a:pPr lvl="1" indent="-457200"/>
            <a:r>
              <a:rPr lang="en-US" altLang="ja-JP" sz="2400" b="1" spc="500" dirty="0">
                <a:solidFill>
                  <a:schemeClr val="accent6">
                    <a:lumMod val="75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75000"/>
                  </a:schemeClr>
                </a:solidFill>
                <a:latin typeface="游ゴシック" panose="020B0400000000000000" pitchFamily="50" charset="-128"/>
                <a:ea typeface="游ゴシック" panose="020B0400000000000000" pitchFamily="50" charset="-128"/>
              </a:rPr>
              <a:t>社会貢献を行う企業としての</a:t>
            </a:r>
            <a:r>
              <a:rPr lang="ja-JP" altLang="en-US" sz="3200" b="1" spc="500" dirty="0">
                <a:solidFill>
                  <a:schemeClr val="accent6">
                    <a:lumMod val="75000"/>
                  </a:schemeClr>
                </a:solidFill>
                <a:latin typeface="游ゴシック" panose="020B0400000000000000" pitchFamily="50" charset="-128"/>
                <a:ea typeface="游ゴシック" panose="020B0400000000000000" pitchFamily="50" charset="-128"/>
              </a:rPr>
              <a:t>ＰＲ</a:t>
            </a:r>
            <a:endParaRPr lang="en-US" altLang="ja-JP" sz="3200" b="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r>
              <a:rPr lang="ja-JP" altLang="en-US" sz="1801" spc="500" dirty="0">
                <a:solidFill>
                  <a:schemeClr val="accent6">
                    <a:lumMod val="75000"/>
                  </a:schemeClr>
                </a:solidFill>
                <a:latin typeface="游ゴシック" panose="020B0400000000000000" pitchFamily="50" charset="-128"/>
                <a:ea typeface="游ゴシック" panose="020B0400000000000000" pitchFamily="50" charset="-128"/>
              </a:rPr>
              <a:t>　企業の社会的責任や</a:t>
            </a:r>
            <a:r>
              <a:rPr lang="en-US" altLang="ja-JP" sz="1801" spc="500" dirty="0">
                <a:solidFill>
                  <a:schemeClr val="accent6">
                    <a:lumMod val="75000"/>
                  </a:schemeClr>
                </a:solidFill>
                <a:latin typeface="游ゴシック" panose="020B0400000000000000" pitchFamily="50" charset="-128"/>
                <a:ea typeface="游ゴシック" panose="020B0400000000000000" pitchFamily="50" charset="-128"/>
              </a:rPr>
              <a:t>SDGs</a:t>
            </a:r>
            <a:r>
              <a:rPr lang="ja-JP" altLang="en-US" sz="1801" spc="500" dirty="0">
                <a:solidFill>
                  <a:schemeClr val="accent6">
                    <a:lumMod val="75000"/>
                  </a:schemeClr>
                </a:solidFill>
                <a:latin typeface="游ゴシック" panose="020B0400000000000000" pitchFamily="50" charset="-128"/>
                <a:ea typeface="游ゴシック" panose="020B0400000000000000" pitchFamily="50" charset="-128"/>
              </a:rPr>
              <a:t>達成への姿勢をアピール</a:t>
            </a:r>
            <a:endParaRPr lang="en-US" altLang="ja-JP" sz="180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r>
              <a:rPr lang="ja-JP" altLang="en-US" sz="1801" spc="500" dirty="0">
                <a:solidFill>
                  <a:schemeClr val="accent6">
                    <a:lumMod val="75000"/>
                  </a:schemeClr>
                </a:solidFill>
                <a:latin typeface="游ゴシック" panose="020B0400000000000000" pitchFamily="50" charset="-128"/>
                <a:ea typeface="游ゴシック" panose="020B0400000000000000" pitchFamily="50" charset="-128"/>
              </a:rPr>
              <a:t>　「地域支援に熱心な企業」のイメージ</a:t>
            </a:r>
            <a:endParaRPr lang="en-US" altLang="ja-JP" sz="180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endParaRPr lang="en-US" altLang="ja-JP" sz="180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endParaRPr lang="en-US" altLang="ja-JP" sz="180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r>
              <a:rPr lang="en-US" altLang="ja-JP" sz="2400" b="1" spc="500" dirty="0">
                <a:solidFill>
                  <a:schemeClr val="accent6">
                    <a:lumMod val="75000"/>
                  </a:schemeClr>
                </a:solidFill>
                <a:latin typeface="游ゴシック" panose="020B0400000000000000" pitchFamily="50" charset="-128"/>
                <a:ea typeface="游ゴシック" panose="020B0400000000000000" pitchFamily="50" charset="-128"/>
              </a:rPr>
              <a:t>-</a:t>
            </a:r>
            <a:r>
              <a:rPr lang="ja-JP" altLang="en-US" sz="3200" b="1" spc="500" dirty="0">
                <a:solidFill>
                  <a:schemeClr val="accent6">
                    <a:lumMod val="75000"/>
                  </a:schemeClr>
                </a:solidFill>
                <a:latin typeface="游ゴシック" panose="020B0400000000000000" pitchFamily="50" charset="-128"/>
                <a:ea typeface="游ゴシック" panose="020B0400000000000000" pitchFamily="50" charset="-128"/>
              </a:rPr>
              <a:t>減税効果が</a:t>
            </a:r>
            <a:r>
              <a:rPr lang="ja-JP" altLang="en-US" sz="2400" b="1" spc="500" dirty="0">
                <a:solidFill>
                  <a:schemeClr val="accent6">
                    <a:lumMod val="75000"/>
                  </a:schemeClr>
                </a:solidFill>
                <a:latin typeface="游ゴシック" panose="020B0400000000000000" pitchFamily="50" charset="-128"/>
                <a:ea typeface="游ゴシック" panose="020B0400000000000000" pitchFamily="50" charset="-128"/>
              </a:rPr>
              <a:t>寄付額の最大約</a:t>
            </a:r>
            <a:r>
              <a:rPr lang="ja-JP" altLang="en-US" sz="3200" b="1" spc="500" dirty="0">
                <a:solidFill>
                  <a:schemeClr val="accent6">
                    <a:lumMod val="75000"/>
                  </a:schemeClr>
                </a:solidFill>
                <a:latin typeface="游ゴシック" panose="020B0400000000000000" pitchFamily="50" charset="-128"/>
                <a:ea typeface="游ゴシック" panose="020B0400000000000000" pitchFamily="50" charset="-128"/>
              </a:rPr>
              <a:t>９割</a:t>
            </a:r>
            <a:endParaRPr lang="en-US" altLang="ja-JP" sz="3200" b="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endParaRPr lang="en-US" altLang="ja-JP" sz="2400" b="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endParaRPr lang="en-US" altLang="ja-JP" sz="2400" b="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r>
              <a:rPr lang="en-US" altLang="ja-JP" sz="2400" b="1" spc="500" dirty="0">
                <a:solidFill>
                  <a:schemeClr val="accent6">
                    <a:lumMod val="75000"/>
                  </a:schemeClr>
                </a:solidFill>
                <a:latin typeface="游ゴシック" panose="020B0400000000000000" pitchFamily="50" charset="-128"/>
                <a:ea typeface="游ゴシック" panose="020B0400000000000000" pitchFamily="50" charset="-128"/>
              </a:rPr>
              <a:t>-</a:t>
            </a:r>
            <a:r>
              <a:rPr lang="ja-JP" altLang="en-US" sz="2400" b="1" spc="500" dirty="0">
                <a:solidFill>
                  <a:schemeClr val="accent6">
                    <a:lumMod val="75000"/>
                  </a:schemeClr>
                </a:solidFill>
                <a:latin typeface="游ゴシック" panose="020B0400000000000000" pitchFamily="50" charset="-128"/>
                <a:ea typeface="游ゴシック" panose="020B0400000000000000" pitchFamily="50" charset="-128"/>
              </a:rPr>
              <a:t>地域資源を活かした</a:t>
            </a:r>
            <a:r>
              <a:rPr lang="ja-JP" altLang="en-US" sz="3200" b="1" spc="500" dirty="0">
                <a:solidFill>
                  <a:schemeClr val="accent6">
                    <a:lumMod val="75000"/>
                  </a:schemeClr>
                </a:solidFill>
                <a:latin typeface="游ゴシック" panose="020B0400000000000000" pitchFamily="50" charset="-128"/>
                <a:ea typeface="游ゴシック" panose="020B0400000000000000" pitchFamily="50" charset="-128"/>
              </a:rPr>
              <a:t>実証・連携の場</a:t>
            </a:r>
            <a:endParaRPr lang="en-US" altLang="ja-JP" sz="3200" b="1"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r>
              <a:rPr lang="ja-JP" altLang="en-US" spc="500" dirty="0">
                <a:solidFill>
                  <a:schemeClr val="accent6">
                    <a:lumMod val="75000"/>
                  </a:schemeClr>
                </a:solidFill>
                <a:latin typeface="游ゴシック" panose="020B0400000000000000" pitchFamily="50" charset="-128"/>
                <a:ea typeface="游ゴシック" panose="020B0400000000000000" pitchFamily="50" charset="-128"/>
              </a:rPr>
              <a:t>　テレワーク拠点や新規事業の創出や戦略的な地域参画</a:t>
            </a:r>
            <a:endParaRPr lang="en-US" altLang="ja-JP" spc="500" dirty="0">
              <a:solidFill>
                <a:schemeClr val="accent6">
                  <a:lumMod val="75000"/>
                </a:schemeClr>
              </a:solidFill>
              <a:latin typeface="游ゴシック" panose="020B0400000000000000" pitchFamily="50" charset="-128"/>
              <a:ea typeface="游ゴシック" panose="020B0400000000000000" pitchFamily="50" charset="-128"/>
            </a:endParaRPr>
          </a:p>
          <a:p>
            <a:pPr lvl="1" indent="-457200"/>
            <a:r>
              <a:rPr lang="ja-JP" altLang="en-US" spc="500" dirty="0">
                <a:solidFill>
                  <a:schemeClr val="accent6">
                    <a:lumMod val="75000"/>
                  </a:schemeClr>
                </a:solidFill>
                <a:latin typeface="游ゴシック" panose="020B0400000000000000" pitchFamily="50" charset="-128"/>
                <a:ea typeface="游ゴシック" panose="020B0400000000000000" pitchFamily="50" charset="-128"/>
              </a:rPr>
              <a:t>　の機会につながる</a:t>
            </a:r>
            <a:endParaRPr lang="en-US" altLang="ja-JP" spc="500" dirty="0">
              <a:solidFill>
                <a:schemeClr val="accent6">
                  <a:lumMod val="75000"/>
                </a:schemeClr>
              </a:solidFill>
              <a:latin typeface="游ゴシック" panose="020B0400000000000000" pitchFamily="50" charset="-128"/>
              <a:ea typeface="游ゴシック" panose="020B0400000000000000" pitchFamily="50" charset="-128"/>
            </a:endParaRPr>
          </a:p>
        </p:txBody>
      </p:sp>
      <p:pic>
        <p:nvPicPr>
          <p:cNvPr id="51" name="図 50">
            <a:extLst>
              <a:ext uri="{FF2B5EF4-FFF2-40B4-BE49-F238E27FC236}">
                <a16:creationId xmlns:a16="http://schemas.microsoft.com/office/drawing/2014/main" id="{C286182E-CB69-40B5-9B9B-B5C733EA7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4013" y="1429570"/>
            <a:ext cx="2675339" cy="1783561"/>
          </a:xfrm>
          <a:prstGeom prst="rect">
            <a:avLst/>
          </a:prstGeom>
        </p:spPr>
      </p:pic>
      <p:pic>
        <p:nvPicPr>
          <p:cNvPr id="53" name="図 52">
            <a:extLst>
              <a:ext uri="{FF2B5EF4-FFF2-40B4-BE49-F238E27FC236}">
                <a16:creationId xmlns:a16="http://schemas.microsoft.com/office/drawing/2014/main" id="{EA400B56-FD47-4FD0-9F14-52C05E8BAA3A}"/>
              </a:ext>
            </a:extLst>
          </p:cNvPr>
          <p:cNvPicPr>
            <a:picLocks noChangeAspect="1"/>
          </p:cNvPicPr>
          <p:nvPr/>
        </p:nvPicPr>
        <p:blipFill>
          <a:blip r:embed="rId3">
            <a:extLst>
              <a:ext uri="{28A0092B-C50C-407E-A947-70E740481C1C}">
                <a14:useLocalDpi xmlns:a14="http://schemas.microsoft.com/office/drawing/2010/main" val="0"/>
              </a:ext>
            </a:extLst>
          </a:blip>
          <a:srcRect l="21978" r="18172"/>
          <a:stretch/>
        </p:blipFill>
        <p:spPr>
          <a:xfrm>
            <a:off x="9453949" y="3695362"/>
            <a:ext cx="2052262" cy="2286011"/>
          </a:xfrm>
          <a:prstGeom prst="rect">
            <a:avLst/>
          </a:prstGeom>
        </p:spPr>
      </p:pic>
    </p:spTree>
    <p:extLst>
      <p:ext uri="{BB962C8B-B14F-4D97-AF65-F5344CB8AC3E}">
        <p14:creationId xmlns:p14="http://schemas.microsoft.com/office/powerpoint/2010/main" val="417144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F30EBF2A-01C0-6203-28C0-033505394B3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A1EC0860-A8CD-0F4C-13BD-80ABA83A34E5}"/>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7946C6B5-BA2E-1949-05FF-70EE4D251986}"/>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55BFBC96-1A67-FF99-F0F2-FCE9BF843154}"/>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1C3509E0-DCEC-1D29-A666-259E2CA5005A}"/>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11</a:t>
            </a:r>
          </a:p>
        </p:txBody>
      </p:sp>
      <p:sp>
        <p:nvSpPr>
          <p:cNvPr id="7" name="テキスト ボックス 6">
            <a:extLst>
              <a:ext uri="{FF2B5EF4-FFF2-40B4-BE49-F238E27FC236}">
                <a16:creationId xmlns:a16="http://schemas.microsoft.com/office/drawing/2014/main" id="{0E4D4942-BCAB-54F4-FFED-E591693F2A3E}"/>
              </a:ext>
            </a:extLst>
          </p:cNvPr>
          <p:cNvSpPr txBox="1"/>
          <p:nvPr/>
        </p:nvSpPr>
        <p:spPr>
          <a:xfrm>
            <a:off x="1742440" y="469941"/>
            <a:ext cx="7873201" cy="461665"/>
          </a:xfrm>
          <a:prstGeom prst="rect">
            <a:avLst/>
          </a:prstGeom>
          <a:noFill/>
        </p:spPr>
        <p:txBody>
          <a:bodyPr wrap="square" rtlCol="0">
            <a:spAutoFit/>
          </a:bodyPr>
          <a:lstStyle/>
          <a:p>
            <a:r>
              <a:rPr lang="ja-JP" altLang="en-US" sz="2400" b="1" spc="1001">
                <a:solidFill>
                  <a:schemeClr val="accent6">
                    <a:lumMod val="50000"/>
                  </a:schemeClr>
                </a:solidFill>
                <a:latin typeface="游ゴシック" panose="020B0400000000000000" pitchFamily="50" charset="-128"/>
                <a:ea typeface="游ゴシック" panose="020B0400000000000000" pitchFamily="50" charset="-128"/>
              </a:rPr>
              <a:t>企業版</a:t>
            </a:r>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ふるさと納税の流れ（参考）</a:t>
            </a:r>
          </a:p>
        </p:txBody>
      </p:sp>
      <p:grpSp>
        <p:nvGrpSpPr>
          <p:cNvPr id="12" name="グループ化 11">
            <a:extLst>
              <a:ext uri="{FF2B5EF4-FFF2-40B4-BE49-F238E27FC236}">
                <a16:creationId xmlns:a16="http://schemas.microsoft.com/office/drawing/2014/main" id="{9AED3B74-83EA-2A93-6CA7-F7FC1E0E1DAF}"/>
              </a:ext>
            </a:extLst>
          </p:cNvPr>
          <p:cNvGrpSpPr/>
          <p:nvPr/>
        </p:nvGrpSpPr>
        <p:grpSpPr>
          <a:xfrm>
            <a:off x="892355" y="2069430"/>
            <a:ext cx="991402" cy="2261934"/>
            <a:chOff x="892354" y="2069429"/>
            <a:chExt cx="991402" cy="2261933"/>
          </a:xfrm>
        </p:grpSpPr>
        <p:sp>
          <p:nvSpPr>
            <p:cNvPr id="2" name="正方形/長方形 1">
              <a:extLst>
                <a:ext uri="{FF2B5EF4-FFF2-40B4-BE49-F238E27FC236}">
                  <a16:creationId xmlns:a16="http://schemas.microsoft.com/office/drawing/2014/main" id="{4B222D8F-AB5E-D6BE-6C89-19300CADA19A}"/>
                </a:ext>
              </a:extLst>
            </p:cNvPr>
            <p:cNvSpPr/>
            <p:nvPr/>
          </p:nvSpPr>
          <p:spPr>
            <a:xfrm>
              <a:off x="892354" y="2069429"/>
              <a:ext cx="991402" cy="2261933"/>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1" name="テキスト ボックス 10">
              <a:extLst>
                <a:ext uri="{FF2B5EF4-FFF2-40B4-BE49-F238E27FC236}">
                  <a16:creationId xmlns:a16="http://schemas.microsoft.com/office/drawing/2014/main" id="{A6DB4D18-4E57-26A4-F424-DE3633535AC5}"/>
                </a:ext>
              </a:extLst>
            </p:cNvPr>
            <p:cNvSpPr txBox="1"/>
            <p:nvPr/>
          </p:nvSpPr>
          <p:spPr>
            <a:xfrm>
              <a:off x="1018467" y="2285916"/>
              <a:ext cx="738920" cy="1828958"/>
            </a:xfrm>
            <a:prstGeom prst="rect">
              <a:avLst/>
            </a:prstGeom>
            <a:noFill/>
          </p:spPr>
          <p:txBody>
            <a:bodyPr vert="eaVert" wrap="square" rtlCol="0">
              <a:spAutoFit/>
            </a:bodyPr>
            <a:lstStyle/>
            <a:p>
              <a:r>
                <a:rPr lang="ja-JP" altLang="en-US" sz="1801" b="1" dirty="0"/>
                <a:t>寄附自治体・</a:t>
              </a:r>
              <a:endParaRPr lang="en-US" altLang="ja-JP" sz="1801" b="1" dirty="0"/>
            </a:p>
            <a:p>
              <a:r>
                <a:rPr lang="ja-JP" altLang="en-US" sz="1801" b="1" dirty="0"/>
                <a:t>　寄付額の決定</a:t>
              </a:r>
            </a:p>
          </p:txBody>
        </p:sp>
      </p:grpSp>
      <p:grpSp>
        <p:nvGrpSpPr>
          <p:cNvPr id="13" name="グループ化 12">
            <a:extLst>
              <a:ext uri="{FF2B5EF4-FFF2-40B4-BE49-F238E27FC236}">
                <a16:creationId xmlns:a16="http://schemas.microsoft.com/office/drawing/2014/main" id="{DF81BA67-CEAF-327E-70E7-AFA937E81F5D}"/>
              </a:ext>
            </a:extLst>
          </p:cNvPr>
          <p:cNvGrpSpPr/>
          <p:nvPr/>
        </p:nvGrpSpPr>
        <p:grpSpPr>
          <a:xfrm>
            <a:off x="2469296" y="2069431"/>
            <a:ext cx="991402" cy="2261934"/>
            <a:chOff x="892354" y="2069429"/>
            <a:chExt cx="991402" cy="2261933"/>
          </a:xfrm>
        </p:grpSpPr>
        <p:sp>
          <p:nvSpPr>
            <p:cNvPr id="15" name="正方形/長方形 14">
              <a:extLst>
                <a:ext uri="{FF2B5EF4-FFF2-40B4-BE49-F238E27FC236}">
                  <a16:creationId xmlns:a16="http://schemas.microsoft.com/office/drawing/2014/main" id="{FD183775-E27A-F56D-6B7C-082A62993623}"/>
                </a:ext>
              </a:extLst>
            </p:cNvPr>
            <p:cNvSpPr/>
            <p:nvPr/>
          </p:nvSpPr>
          <p:spPr>
            <a:xfrm>
              <a:off x="892354" y="2069429"/>
              <a:ext cx="991402" cy="2261933"/>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7" name="テキスト ボックス 16">
              <a:extLst>
                <a:ext uri="{FF2B5EF4-FFF2-40B4-BE49-F238E27FC236}">
                  <a16:creationId xmlns:a16="http://schemas.microsoft.com/office/drawing/2014/main" id="{F607DC22-BCF0-2095-981B-F978D9810D6B}"/>
                </a:ext>
              </a:extLst>
            </p:cNvPr>
            <p:cNvSpPr txBox="1"/>
            <p:nvPr/>
          </p:nvSpPr>
          <p:spPr>
            <a:xfrm>
              <a:off x="1018467" y="2285916"/>
              <a:ext cx="738920" cy="1828958"/>
            </a:xfrm>
            <a:prstGeom prst="rect">
              <a:avLst/>
            </a:prstGeom>
            <a:noFill/>
          </p:spPr>
          <p:txBody>
            <a:bodyPr vert="eaVert" wrap="square" rtlCol="0">
              <a:spAutoFit/>
            </a:bodyPr>
            <a:lstStyle/>
            <a:p>
              <a:r>
                <a:rPr lang="ja-JP" altLang="en-US" sz="1801" b="1" dirty="0"/>
                <a:t>自治体への寄附の申出・相談</a:t>
              </a:r>
            </a:p>
          </p:txBody>
        </p:sp>
      </p:grpSp>
      <p:grpSp>
        <p:nvGrpSpPr>
          <p:cNvPr id="21" name="グループ化 20">
            <a:extLst>
              <a:ext uri="{FF2B5EF4-FFF2-40B4-BE49-F238E27FC236}">
                <a16:creationId xmlns:a16="http://schemas.microsoft.com/office/drawing/2014/main" id="{20D3392A-B249-6E89-043D-E0C8A17245DC}"/>
              </a:ext>
            </a:extLst>
          </p:cNvPr>
          <p:cNvGrpSpPr/>
          <p:nvPr/>
        </p:nvGrpSpPr>
        <p:grpSpPr>
          <a:xfrm>
            <a:off x="4046236" y="2069423"/>
            <a:ext cx="991402" cy="2261934"/>
            <a:chOff x="4238738" y="2069428"/>
            <a:chExt cx="991402" cy="2261933"/>
          </a:xfrm>
        </p:grpSpPr>
        <p:sp>
          <p:nvSpPr>
            <p:cNvPr id="19" name="正方形/長方形 18">
              <a:extLst>
                <a:ext uri="{FF2B5EF4-FFF2-40B4-BE49-F238E27FC236}">
                  <a16:creationId xmlns:a16="http://schemas.microsoft.com/office/drawing/2014/main" id="{279446FF-A567-81BC-33F5-F956C63B589F}"/>
                </a:ext>
              </a:extLst>
            </p:cNvPr>
            <p:cNvSpPr/>
            <p:nvPr/>
          </p:nvSpPr>
          <p:spPr>
            <a:xfrm>
              <a:off x="4238738" y="2069428"/>
              <a:ext cx="991402" cy="2261933"/>
            </a:xfrm>
            <a:prstGeom prst="rect">
              <a:avLst/>
            </a:prstGeom>
            <a:noFill/>
            <a:ln w="571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20" name="テキスト ボックス 19">
              <a:extLst>
                <a:ext uri="{FF2B5EF4-FFF2-40B4-BE49-F238E27FC236}">
                  <a16:creationId xmlns:a16="http://schemas.microsoft.com/office/drawing/2014/main" id="{053181D2-A388-C1CE-548B-CA1349E6340F}"/>
                </a:ext>
              </a:extLst>
            </p:cNvPr>
            <p:cNvSpPr txBox="1"/>
            <p:nvPr/>
          </p:nvSpPr>
          <p:spPr>
            <a:xfrm>
              <a:off x="4364851" y="2285915"/>
              <a:ext cx="738920" cy="1828958"/>
            </a:xfrm>
            <a:prstGeom prst="rect">
              <a:avLst/>
            </a:prstGeom>
            <a:noFill/>
            <a:ln>
              <a:noFill/>
            </a:ln>
          </p:spPr>
          <p:txBody>
            <a:bodyPr vert="eaVert" wrap="square" rtlCol="0">
              <a:spAutoFit/>
            </a:bodyPr>
            <a:lstStyle/>
            <a:p>
              <a:r>
                <a:rPr lang="ja-JP" altLang="en-US" sz="1801" b="1" dirty="0"/>
                <a:t>寄附申出書・振込口座の案内</a:t>
              </a:r>
            </a:p>
          </p:txBody>
        </p:sp>
      </p:grpSp>
      <p:grpSp>
        <p:nvGrpSpPr>
          <p:cNvPr id="22" name="グループ化 21">
            <a:extLst>
              <a:ext uri="{FF2B5EF4-FFF2-40B4-BE49-F238E27FC236}">
                <a16:creationId xmlns:a16="http://schemas.microsoft.com/office/drawing/2014/main" id="{2FE660F2-41CD-1BBD-B79E-A7BE7798CF75}"/>
              </a:ext>
            </a:extLst>
          </p:cNvPr>
          <p:cNvGrpSpPr/>
          <p:nvPr/>
        </p:nvGrpSpPr>
        <p:grpSpPr>
          <a:xfrm>
            <a:off x="5623180" y="2069423"/>
            <a:ext cx="991402" cy="2261934"/>
            <a:chOff x="892354" y="2069429"/>
            <a:chExt cx="991402" cy="2261933"/>
          </a:xfrm>
        </p:grpSpPr>
        <p:sp>
          <p:nvSpPr>
            <p:cNvPr id="23" name="正方形/長方形 22">
              <a:extLst>
                <a:ext uri="{FF2B5EF4-FFF2-40B4-BE49-F238E27FC236}">
                  <a16:creationId xmlns:a16="http://schemas.microsoft.com/office/drawing/2014/main" id="{B487F95A-03AE-B69A-9EE3-B2F6DFB284B6}"/>
                </a:ext>
              </a:extLst>
            </p:cNvPr>
            <p:cNvSpPr/>
            <p:nvPr/>
          </p:nvSpPr>
          <p:spPr>
            <a:xfrm>
              <a:off x="892354" y="2069429"/>
              <a:ext cx="991402" cy="2261933"/>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24" name="テキスト ボックス 23">
              <a:extLst>
                <a:ext uri="{FF2B5EF4-FFF2-40B4-BE49-F238E27FC236}">
                  <a16:creationId xmlns:a16="http://schemas.microsoft.com/office/drawing/2014/main" id="{447CC5EE-8F3D-135C-F51D-2D05E3F018FC}"/>
                </a:ext>
              </a:extLst>
            </p:cNvPr>
            <p:cNvSpPr txBox="1"/>
            <p:nvPr/>
          </p:nvSpPr>
          <p:spPr>
            <a:xfrm>
              <a:off x="1018467" y="2177667"/>
              <a:ext cx="738920" cy="2153689"/>
            </a:xfrm>
            <a:prstGeom prst="rect">
              <a:avLst/>
            </a:prstGeom>
            <a:noFill/>
          </p:spPr>
          <p:txBody>
            <a:bodyPr vert="eaVert" wrap="square" rtlCol="0">
              <a:spAutoFit/>
            </a:bodyPr>
            <a:lstStyle/>
            <a:p>
              <a:r>
                <a:rPr lang="ja-JP" altLang="en-US" sz="1801" b="1" dirty="0"/>
                <a:t>寄附申出書の提出</a:t>
              </a:r>
              <a:endParaRPr lang="en-US" altLang="ja-JP" sz="1801" b="1" dirty="0"/>
            </a:p>
            <a:p>
              <a:r>
                <a:rPr lang="ja-JP" altLang="en-US" sz="1801" b="1" dirty="0"/>
                <a:t>　寄附金の払込</a:t>
              </a:r>
            </a:p>
          </p:txBody>
        </p:sp>
      </p:grpSp>
      <p:grpSp>
        <p:nvGrpSpPr>
          <p:cNvPr id="25" name="グループ化 24">
            <a:extLst>
              <a:ext uri="{FF2B5EF4-FFF2-40B4-BE49-F238E27FC236}">
                <a16:creationId xmlns:a16="http://schemas.microsoft.com/office/drawing/2014/main" id="{C5B3C989-CE03-47F6-0D5D-EE744C840CBA}"/>
              </a:ext>
            </a:extLst>
          </p:cNvPr>
          <p:cNvGrpSpPr/>
          <p:nvPr/>
        </p:nvGrpSpPr>
        <p:grpSpPr>
          <a:xfrm>
            <a:off x="7200121" y="2069423"/>
            <a:ext cx="991402" cy="2261934"/>
            <a:chOff x="4238738" y="2069428"/>
            <a:chExt cx="991402" cy="2261933"/>
          </a:xfrm>
        </p:grpSpPr>
        <p:sp>
          <p:nvSpPr>
            <p:cNvPr id="26" name="正方形/長方形 25">
              <a:extLst>
                <a:ext uri="{FF2B5EF4-FFF2-40B4-BE49-F238E27FC236}">
                  <a16:creationId xmlns:a16="http://schemas.microsoft.com/office/drawing/2014/main" id="{5CAD398F-0A6F-B945-FA4A-2694F9A0B5F4}"/>
                </a:ext>
              </a:extLst>
            </p:cNvPr>
            <p:cNvSpPr/>
            <p:nvPr/>
          </p:nvSpPr>
          <p:spPr>
            <a:xfrm>
              <a:off x="4238738" y="2069428"/>
              <a:ext cx="991402" cy="2261933"/>
            </a:xfrm>
            <a:prstGeom prst="rect">
              <a:avLst/>
            </a:prstGeom>
            <a:noFill/>
            <a:ln w="571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27" name="テキスト ボックス 26">
              <a:extLst>
                <a:ext uri="{FF2B5EF4-FFF2-40B4-BE49-F238E27FC236}">
                  <a16:creationId xmlns:a16="http://schemas.microsoft.com/office/drawing/2014/main" id="{CFA25394-4526-DC90-3471-069E2F4D3AB6}"/>
                </a:ext>
              </a:extLst>
            </p:cNvPr>
            <p:cNvSpPr txBox="1"/>
            <p:nvPr/>
          </p:nvSpPr>
          <p:spPr>
            <a:xfrm>
              <a:off x="4364851" y="2285915"/>
              <a:ext cx="738920" cy="1828958"/>
            </a:xfrm>
            <a:prstGeom prst="rect">
              <a:avLst/>
            </a:prstGeom>
            <a:noFill/>
            <a:ln>
              <a:noFill/>
            </a:ln>
          </p:spPr>
          <p:txBody>
            <a:bodyPr vert="eaVert" wrap="square" rtlCol="0">
              <a:spAutoFit/>
            </a:bodyPr>
            <a:lstStyle/>
            <a:p>
              <a:r>
                <a:rPr lang="ja-JP" altLang="en-US" sz="1801" b="1" dirty="0"/>
                <a:t>寄附受領証</a:t>
              </a:r>
              <a:endParaRPr lang="en-US" altLang="ja-JP" sz="1801" b="1" dirty="0"/>
            </a:p>
            <a:p>
              <a:r>
                <a:rPr lang="ja-JP" altLang="en-US" sz="1801" b="1" dirty="0"/>
                <a:t>　　　　の発行</a:t>
              </a:r>
            </a:p>
          </p:txBody>
        </p:sp>
      </p:grpSp>
      <p:grpSp>
        <p:nvGrpSpPr>
          <p:cNvPr id="28" name="グループ化 27">
            <a:extLst>
              <a:ext uri="{FF2B5EF4-FFF2-40B4-BE49-F238E27FC236}">
                <a16:creationId xmlns:a16="http://schemas.microsoft.com/office/drawing/2014/main" id="{826FA511-B910-2028-125B-D1D060285DBE}"/>
              </a:ext>
            </a:extLst>
          </p:cNvPr>
          <p:cNvGrpSpPr/>
          <p:nvPr/>
        </p:nvGrpSpPr>
        <p:grpSpPr>
          <a:xfrm>
            <a:off x="8777063" y="2069423"/>
            <a:ext cx="991402" cy="2261934"/>
            <a:chOff x="4238738" y="2069428"/>
            <a:chExt cx="991402" cy="2261933"/>
          </a:xfrm>
        </p:grpSpPr>
        <p:sp>
          <p:nvSpPr>
            <p:cNvPr id="29" name="正方形/長方形 28">
              <a:extLst>
                <a:ext uri="{FF2B5EF4-FFF2-40B4-BE49-F238E27FC236}">
                  <a16:creationId xmlns:a16="http://schemas.microsoft.com/office/drawing/2014/main" id="{149EE5ED-DF64-DE6C-54D8-061FEFB612C8}"/>
                </a:ext>
              </a:extLst>
            </p:cNvPr>
            <p:cNvSpPr/>
            <p:nvPr/>
          </p:nvSpPr>
          <p:spPr>
            <a:xfrm>
              <a:off x="4238738" y="2069428"/>
              <a:ext cx="991402" cy="2261933"/>
            </a:xfrm>
            <a:prstGeom prst="rect">
              <a:avLst/>
            </a:prstGeom>
            <a:noFill/>
            <a:ln w="571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0" name="テキスト ボックス 29">
              <a:extLst>
                <a:ext uri="{FF2B5EF4-FFF2-40B4-BE49-F238E27FC236}">
                  <a16:creationId xmlns:a16="http://schemas.microsoft.com/office/drawing/2014/main" id="{DABFFA39-1D3D-FE80-EBDC-05D554CB0DA6}"/>
                </a:ext>
              </a:extLst>
            </p:cNvPr>
            <p:cNvSpPr txBox="1"/>
            <p:nvPr/>
          </p:nvSpPr>
          <p:spPr>
            <a:xfrm>
              <a:off x="4364851" y="2285915"/>
              <a:ext cx="738920" cy="1828958"/>
            </a:xfrm>
            <a:prstGeom prst="rect">
              <a:avLst/>
            </a:prstGeom>
            <a:noFill/>
            <a:ln>
              <a:noFill/>
            </a:ln>
          </p:spPr>
          <p:txBody>
            <a:bodyPr vert="eaVert" wrap="square" rtlCol="0">
              <a:spAutoFit/>
            </a:bodyPr>
            <a:lstStyle/>
            <a:p>
              <a:r>
                <a:rPr lang="ja-JP" altLang="en-US" sz="1801" b="1" dirty="0"/>
                <a:t>感謝状の贈呈</a:t>
              </a:r>
              <a:endParaRPr lang="en-US" altLang="ja-JP" sz="1801" b="1" dirty="0"/>
            </a:p>
            <a:p>
              <a:r>
                <a:rPr lang="ja-JP" altLang="en-US" sz="1801" b="1" dirty="0"/>
                <a:t>プレスリリース</a:t>
              </a:r>
            </a:p>
          </p:txBody>
        </p:sp>
      </p:grpSp>
      <p:grpSp>
        <p:nvGrpSpPr>
          <p:cNvPr id="31" name="グループ化 30">
            <a:extLst>
              <a:ext uri="{FF2B5EF4-FFF2-40B4-BE49-F238E27FC236}">
                <a16:creationId xmlns:a16="http://schemas.microsoft.com/office/drawing/2014/main" id="{9C35D58F-A430-76A2-FAE0-1A343D3761C1}"/>
              </a:ext>
            </a:extLst>
          </p:cNvPr>
          <p:cNvGrpSpPr/>
          <p:nvPr/>
        </p:nvGrpSpPr>
        <p:grpSpPr>
          <a:xfrm>
            <a:off x="10354006" y="2069416"/>
            <a:ext cx="991402" cy="2261934"/>
            <a:chOff x="892354" y="2069429"/>
            <a:chExt cx="991402" cy="2261933"/>
          </a:xfrm>
        </p:grpSpPr>
        <p:sp>
          <p:nvSpPr>
            <p:cNvPr id="32" name="正方形/長方形 31">
              <a:extLst>
                <a:ext uri="{FF2B5EF4-FFF2-40B4-BE49-F238E27FC236}">
                  <a16:creationId xmlns:a16="http://schemas.microsoft.com/office/drawing/2014/main" id="{5AB027E1-28D8-D153-F4F2-88BA5C4A0A6A}"/>
                </a:ext>
              </a:extLst>
            </p:cNvPr>
            <p:cNvSpPr/>
            <p:nvPr/>
          </p:nvSpPr>
          <p:spPr>
            <a:xfrm>
              <a:off x="892354" y="2069429"/>
              <a:ext cx="991402" cy="2261933"/>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3" name="テキスト ボックス 32">
              <a:extLst>
                <a:ext uri="{FF2B5EF4-FFF2-40B4-BE49-F238E27FC236}">
                  <a16:creationId xmlns:a16="http://schemas.microsoft.com/office/drawing/2014/main" id="{255AE241-2E38-9457-6093-E4D7BE6B10CB}"/>
                </a:ext>
              </a:extLst>
            </p:cNvPr>
            <p:cNvSpPr txBox="1"/>
            <p:nvPr/>
          </p:nvSpPr>
          <p:spPr>
            <a:xfrm>
              <a:off x="1157094" y="2177674"/>
              <a:ext cx="461793" cy="2045441"/>
            </a:xfrm>
            <a:prstGeom prst="rect">
              <a:avLst/>
            </a:prstGeom>
            <a:noFill/>
          </p:spPr>
          <p:txBody>
            <a:bodyPr vert="eaVert" wrap="square" rtlCol="0">
              <a:spAutoFit/>
            </a:bodyPr>
            <a:lstStyle/>
            <a:p>
              <a:r>
                <a:rPr lang="ja-JP" altLang="en-US" sz="1801" b="1" dirty="0"/>
                <a:t>税額控除の手続き</a:t>
              </a:r>
            </a:p>
          </p:txBody>
        </p:sp>
      </p:grpSp>
      <p:sp>
        <p:nvSpPr>
          <p:cNvPr id="34" name="二等辺三角形 33">
            <a:extLst>
              <a:ext uri="{FF2B5EF4-FFF2-40B4-BE49-F238E27FC236}">
                <a16:creationId xmlns:a16="http://schemas.microsoft.com/office/drawing/2014/main" id="{7BAE55A2-417B-945F-8DB9-378F6DF7E3D5}"/>
              </a:ext>
            </a:extLst>
          </p:cNvPr>
          <p:cNvSpPr/>
          <p:nvPr/>
        </p:nvSpPr>
        <p:spPr>
          <a:xfrm rot="5400000">
            <a:off x="1969883" y="3055956"/>
            <a:ext cx="465221" cy="280870"/>
          </a:xfrm>
          <a:prstGeom prst="triangl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5" name="二等辺三角形 34">
            <a:extLst>
              <a:ext uri="{FF2B5EF4-FFF2-40B4-BE49-F238E27FC236}">
                <a16:creationId xmlns:a16="http://schemas.microsoft.com/office/drawing/2014/main" id="{1A1F7344-E1B7-BACB-A8D8-CCF42F908EA2}"/>
              </a:ext>
            </a:extLst>
          </p:cNvPr>
          <p:cNvSpPr/>
          <p:nvPr/>
        </p:nvSpPr>
        <p:spPr>
          <a:xfrm rot="5400000">
            <a:off x="3548761" y="3055956"/>
            <a:ext cx="465221" cy="280870"/>
          </a:xfrm>
          <a:prstGeom prst="triangl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6" name="二等辺三角形 35">
            <a:extLst>
              <a:ext uri="{FF2B5EF4-FFF2-40B4-BE49-F238E27FC236}">
                <a16:creationId xmlns:a16="http://schemas.microsoft.com/office/drawing/2014/main" id="{159F01F9-64ED-5D61-FAEB-199A20718B9E}"/>
              </a:ext>
            </a:extLst>
          </p:cNvPr>
          <p:cNvSpPr/>
          <p:nvPr/>
        </p:nvSpPr>
        <p:spPr>
          <a:xfrm rot="5400000">
            <a:off x="5117563" y="3054854"/>
            <a:ext cx="465221" cy="280870"/>
          </a:xfrm>
          <a:prstGeom prst="triangl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7" name="二等辺三角形 36">
            <a:extLst>
              <a:ext uri="{FF2B5EF4-FFF2-40B4-BE49-F238E27FC236}">
                <a16:creationId xmlns:a16="http://schemas.microsoft.com/office/drawing/2014/main" id="{B7767E52-5E4E-A881-F61B-2C975A1629A5}"/>
              </a:ext>
            </a:extLst>
          </p:cNvPr>
          <p:cNvSpPr/>
          <p:nvPr/>
        </p:nvSpPr>
        <p:spPr>
          <a:xfrm rot="5400000">
            <a:off x="6669135" y="3054855"/>
            <a:ext cx="465221" cy="280870"/>
          </a:xfrm>
          <a:prstGeom prst="triangl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8" name="二等辺三角形 37">
            <a:extLst>
              <a:ext uri="{FF2B5EF4-FFF2-40B4-BE49-F238E27FC236}">
                <a16:creationId xmlns:a16="http://schemas.microsoft.com/office/drawing/2014/main" id="{C08F0C34-9AD5-8874-B17E-A1164663B23E}"/>
              </a:ext>
            </a:extLst>
          </p:cNvPr>
          <p:cNvSpPr/>
          <p:nvPr/>
        </p:nvSpPr>
        <p:spPr>
          <a:xfrm rot="5400000">
            <a:off x="8223785" y="3052389"/>
            <a:ext cx="465221" cy="280870"/>
          </a:xfrm>
          <a:prstGeom prst="triangl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9" name="二等辺三角形 38">
            <a:extLst>
              <a:ext uri="{FF2B5EF4-FFF2-40B4-BE49-F238E27FC236}">
                <a16:creationId xmlns:a16="http://schemas.microsoft.com/office/drawing/2014/main" id="{B0FC1B04-48D9-70C5-30F0-73116D8257AC}"/>
              </a:ext>
            </a:extLst>
          </p:cNvPr>
          <p:cNvSpPr/>
          <p:nvPr/>
        </p:nvSpPr>
        <p:spPr>
          <a:xfrm rot="5400000">
            <a:off x="9814793" y="3059945"/>
            <a:ext cx="465221" cy="280870"/>
          </a:xfrm>
          <a:prstGeom prst="triangl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41" name="正方形/長方形 40">
            <a:extLst>
              <a:ext uri="{FF2B5EF4-FFF2-40B4-BE49-F238E27FC236}">
                <a16:creationId xmlns:a16="http://schemas.microsoft.com/office/drawing/2014/main" id="{ABC1522F-2D31-F7C3-6DB8-E553B2B4C78F}"/>
              </a:ext>
            </a:extLst>
          </p:cNvPr>
          <p:cNvSpPr/>
          <p:nvPr/>
        </p:nvSpPr>
        <p:spPr>
          <a:xfrm>
            <a:off x="2311731" y="1249642"/>
            <a:ext cx="738665" cy="369008"/>
          </a:xfrm>
          <a:prstGeom prst="rect">
            <a:avLst/>
          </a:prstGeom>
          <a:solidFill>
            <a:schemeClr val="accent6">
              <a:lumMod val="40000"/>
              <a:lumOff val="6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43" name="テキスト ボックス 42">
            <a:extLst>
              <a:ext uri="{FF2B5EF4-FFF2-40B4-BE49-F238E27FC236}">
                <a16:creationId xmlns:a16="http://schemas.microsoft.com/office/drawing/2014/main" id="{CDA2AF87-CD0B-2000-8ADE-7989F10D391B}"/>
              </a:ext>
            </a:extLst>
          </p:cNvPr>
          <p:cNvSpPr txBox="1"/>
          <p:nvPr/>
        </p:nvSpPr>
        <p:spPr>
          <a:xfrm>
            <a:off x="3085509" y="1259247"/>
            <a:ext cx="2174196" cy="369460"/>
          </a:xfrm>
          <a:prstGeom prst="rect">
            <a:avLst/>
          </a:prstGeom>
          <a:noFill/>
        </p:spPr>
        <p:txBody>
          <a:bodyPr wrap="square" rtlCol="0">
            <a:spAutoFit/>
          </a:bodyPr>
          <a:lstStyle/>
          <a:p>
            <a:r>
              <a:rPr lang="ja-JP" altLang="en-US" sz="1801" b="1" dirty="0"/>
              <a:t>・・・法人</a:t>
            </a:r>
          </a:p>
        </p:txBody>
      </p:sp>
      <p:sp>
        <p:nvSpPr>
          <p:cNvPr id="44" name="正方形/長方形 43">
            <a:extLst>
              <a:ext uri="{FF2B5EF4-FFF2-40B4-BE49-F238E27FC236}">
                <a16:creationId xmlns:a16="http://schemas.microsoft.com/office/drawing/2014/main" id="{F8BF9DC9-5AAB-ECF6-B752-04BD06087884}"/>
              </a:ext>
            </a:extLst>
          </p:cNvPr>
          <p:cNvSpPr/>
          <p:nvPr/>
        </p:nvSpPr>
        <p:spPr>
          <a:xfrm>
            <a:off x="5386690" y="1249636"/>
            <a:ext cx="738665" cy="369008"/>
          </a:xfrm>
          <a:prstGeom prst="rect">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45" name="テキスト ボックス 44">
            <a:extLst>
              <a:ext uri="{FF2B5EF4-FFF2-40B4-BE49-F238E27FC236}">
                <a16:creationId xmlns:a16="http://schemas.microsoft.com/office/drawing/2014/main" id="{19255487-4052-A960-655D-2FF8DA1AAA1A}"/>
              </a:ext>
            </a:extLst>
          </p:cNvPr>
          <p:cNvSpPr txBox="1"/>
          <p:nvPr/>
        </p:nvSpPr>
        <p:spPr>
          <a:xfrm>
            <a:off x="6160468" y="1259241"/>
            <a:ext cx="2174196" cy="369460"/>
          </a:xfrm>
          <a:prstGeom prst="rect">
            <a:avLst/>
          </a:prstGeom>
          <a:noFill/>
        </p:spPr>
        <p:txBody>
          <a:bodyPr wrap="square" rtlCol="0">
            <a:spAutoFit/>
          </a:bodyPr>
          <a:lstStyle/>
          <a:p>
            <a:r>
              <a:rPr lang="ja-JP" altLang="en-US" sz="1801" b="1" dirty="0"/>
              <a:t>・・・自治体</a:t>
            </a:r>
          </a:p>
        </p:txBody>
      </p:sp>
      <p:sp>
        <p:nvSpPr>
          <p:cNvPr id="49" name="正方形/長方形 48">
            <a:extLst>
              <a:ext uri="{FF2B5EF4-FFF2-40B4-BE49-F238E27FC236}">
                <a16:creationId xmlns:a16="http://schemas.microsoft.com/office/drawing/2014/main" id="{463711E6-8D1A-66A5-ADB3-336D18CD5438}"/>
              </a:ext>
            </a:extLst>
          </p:cNvPr>
          <p:cNvSpPr/>
          <p:nvPr/>
        </p:nvSpPr>
        <p:spPr>
          <a:xfrm>
            <a:off x="2595668" y="4849500"/>
            <a:ext cx="9185657" cy="1483834"/>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50" name="正方形/長方形 49">
            <a:extLst>
              <a:ext uri="{FF2B5EF4-FFF2-40B4-BE49-F238E27FC236}">
                <a16:creationId xmlns:a16="http://schemas.microsoft.com/office/drawing/2014/main" id="{F3C18D21-8204-1927-91B1-87A37EDAE14E}"/>
              </a:ext>
            </a:extLst>
          </p:cNvPr>
          <p:cNvSpPr/>
          <p:nvPr/>
        </p:nvSpPr>
        <p:spPr>
          <a:xfrm>
            <a:off x="3872978" y="4928137"/>
            <a:ext cx="7776000" cy="133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46" name="テキスト ボックス 45">
            <a:extLst>
              <a:ext uri="{FF2B5EF4-FFF2-40B4-BE49-F238E27FC236}">
                <a16:creationId xmlns:a16="http://schemas.microsoft.com/office/drawing/2014/main" id="{7AC29722-A562-39F8-BBD8-2A037F381F10}"/>
              </a:ext>
            </a:extLst>
          </p:cNvPr>
          <p:cNvSpPr txBox="1"/>
          <p:nvPr/>
        </p:nvSpPr>
        <p:spPr>
          <a:xfrm>
            <a:off x="4046239" y="4998590"/>
            <a:ext cx="7112654" cy="1200842"/>
          </a:xfrm>
          <a:prstGeom prst="rect">
            <a:avLst/>
          </a:prstGeom>
          <a:noFill/>
        </p:spPr>
        <p:txBody>
          <a:bodyPr wrap="square" rtlCol="0">
            <a:spAutoFit/>
          </a:bodyPr>
          <a:lstStyle/>
          <a:p>
            <a:r>
              <a:rPr lang="zh-TW" altLang="en-US" sz="1801" b="1" dirty="0">
                <a:latin typeface="游ゴシック" panose="020B0400000000000000" pitchFamily="50" charset="-128"/>
                <a:ea typeface="游ゴシック" panose="020B0400000000000000" pitchFamily="50" charset="-128"/>
              </a:rPr>
              <a:t>新庄村役場　総務企画課</a:t>
            </a:r>
            <a:endParaRPr lang="en-US" altLang="zh-TW" sz="1801" b="1" dirty="0">
              <a:latin typeface="游ゴシック" panose="020B0400000000000000" pitchFamily="50" charset="-128"/>
              <a:ea typeface="游ゴシック" panose="020B0400000000000000" pitchFamily="50" charset="-128"/>
            </a:endParaRPr>
          </a:p>
          <a:p>
            <a:r>
              <a:rPr lang="ja-JP" altLang="en-US" sz="1801" b="1" dirty="0">
                <a:latin typeface="游ゴシック" panose="020B0400000000000000" pitchFamily="50" charset="-128"/>
                <a:ea typeface="游ゴシック" panose="020B0400000000000000" pitchFamily="50" charset="-128"/>
              </a:rPr>
              <a:t>　☎　</a:t>
            </a:r>
            <a:r>
              <a:rPr lang="en-US" altLang="ja-JP" sz="1801" b="1" dirty="0">
                <a:latin typeface="游ゴシック" panose="020B0400000000000000" pitchFamily="50" charset="-128"/>
                <a:ea typeface="游ゴシック" panose="020B0400000000000000" pitchFamily="50" charset="-128"/>
              </a:rPr>
              <a:t>0867-56-2626</a:t>
            </a:r>
          </a:p>
          <a:p>
            <a:r>
              <a:rPr lang="ja-JP" altLang="en-US" sz="1801" b="1" dirty="0">
                <a:latin typeface="游ゴシック" panose="020B0400000000000000" pitchFamily="50" charset="-128"/>
                <a:ea typeface="游ゴシック" panose="020B0400000000000000" pitchFamily="50" charset="-128"/>
              </a:rPr>
              <a:t>　✉　</a:t>
            </a:r>
            <a:r>
              <a:rPr lang="en-US" altLang="ja-JP" sz="1801" b="1" dirty="0">
                <a:latin typeface="游ゴシック" panose="020B0400000000000000" pitchFamily="50" charset="-128"/>
                <a:ea typeface="游ゴシック" panose="020B0400000000000000" pitchFamily="50" charset="-128"/>
              </a:rPr>
              <a:t>soumukikaku@vill.shinjo.lg.jp</a:t>
            </a:r>
          </a:p>
          <a:p>
            <a:r>
              <a:rPr lang="ja-JP" altLang="en-US" sz="1801" b="1" dirty="0">
                <a:latin typeface="游ゴシック" panose="020B0400000000000000" pitchFamily="50" charset="-128"/>
                <a:ea typeface="游ゴシック" panose="020B0400000000000000" pitchFamily="50" charset="-128"/>
              </a:rPr>
              <a:t>　</a:t>
            </a:r>
            <a:r>
              <a:rPr lang="en-US" altLang="ja-JP" sz="1801" b="1" dirty="0">
                <a:latin typeface="游ゴシック" panose="020B0400000000000000" pitchFamily="50" charset="-128"/>
                <a:ea typeface="游ゴシック" panose="020B0400000000000000" pitchFamily="50" charset="-128"/>
              </a:rPr>
              <a:t>HP</a:t>
            </a:r>
            <a:r>
              <a:rPr lang="ja-JP" altLang="en-US" sz="1801" b="1" dirty="0">
                <a:latin typeface="游ゴシック" panose="020B0400000000000000" pitchFamily="50" charset="-128"/>
                <a:ea typeface="游ゴシック" panose="020B0400000000000000" pitchFamily="50" charset="-128"/>
              </a:rPr>
              <a:t>  </a:t>
            </a:r>
            <a:r>
              <a:rPr lang="en-US" altLang="ja-JP" sz="1801" b="1" dirty="0">
                <a:latin typeface="游ゴシック" panose="020B0400000000000000" pitchFamily="50" charset="-128"/>
                <a:ea typeface="游ゴシック" panose="020B0400000000000000" pitchFamily="50" charset="-128"/>
              </a:rPr>
              <a:t>http://www.vill.shinjo.okayama.jp/index.php?id=2831</a:t>
            </a:r>
            <a:endParaRPr lang="ja-JP" altLang="en-US" sz="1801" b="1" dirty="0">
              <a:latin typeface="游ゴシック" panose="020B0400000000000000" pitchFamily="50" charset="-128"/>
              <a:ea typeface="游ゴシック" panose="020B0400000000000000" pitchFamily="50" charset="-128"/>
            </a:endParaRPr>
          </a:p>
        </p:txBody>
      </p:sp>
      <p:pic>
        <p:nvPicPr>
          <p:cNvPr id="48" name="図 47">
            <a:extLst>
              <a:ext uri="{FF2B5EF4-FFF2-40B4-BE49-F238E27FC236}">
                <a16:creationId xmlns:a16="http://schemas.microsoft.com/office/drawing/2014/main" id="{757E6AD9-6E9E-54F0-15FE-21C4B2BFFD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6425" y="5344396"/>
            <a:ext cx="829418" cy="829418"/>
          </a:xfrm>
          <a:prstGeom prst="rect">
            <a:avLst/>
          </a:prstGeom>
        </p:spPr>
      </p:pic>
      <p:sp>
        <p:nvSpPr>
          <p:cNvPr id="52" name="テキスト ボックス 51">
            <a:extLst>
              <a:ext uri="{FF2B5EF4-FFF2-40B4-BE49-F238E27FC236}">
                <a16:creationId xmlns:a16="http://schemas.microsoft.com/office/drawing/2014/main" id="{B2941D8D-987C-14E4-5A21-4EC893F69EC7}"/>
              </a:ext>
            </a:extLst>
          </p:cNvPr>
          <p:cNvSpPr txBox="1"/>
          <p:nvPr/>
        </p:nvSpPr>
        <p:spPr>
          <a:xfrm>
            <a:off x="2796932" y="5388394"/>
            <a:ext cx="874780" cy="369460"/>
          </a:xfrm>
          <a:prstGeom prst="rect">
            <a:avLst/>
          </a:prstGeom>
          <a:noFill/>
        </p:spPr>
        <p:txBody>
          <a:bodyPr wrap="square" rtlCol="0">
            <a:spAutoFit/>
          </a:bodyPr>
          <a:lstStyle/>
          <a:p>
            <a:r>
              <a:rPr lang="ja-JP" altLang="en-US" sz="1801" b="1" dirty="0">
                <a:latin typeface="游ゴシック" panose="020B0400000000000000" pitchFamily="50" charset="-128"/>
                <a:ea typeface="游ゴシック" panose="020B0400000000000000" pitchFamily="50" charset="-128"/>
              </a:rPr>
              <a:t>連絡先</a:t>
            </a:r>
          </a:p>
        </p:txBody>
      </p:sp>
    </p:spTree>
    <p:extLst>
      <p:ext uri="{BB962C8B-B14F-4D97-AF65-F5344CB8AC3E}">
        <p14:creationId xmlns:p14="http://schemas.microsoft.com/office/powerpoint/2010/main" val="912125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63E14EC2-4742-78CB-89F6-93DE53C40EC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CD5F2F2-444B-2F73-A90D-E03771D7D0EF}"/>
              </a:ext>
            </a:extLst>
          </p:cNvPr>
          <p:cNvSpPr/>
          <p:nvPr/>
        </p:nvSpPr>
        <p:spPr>
          <a:xfrm>
            <a:off x="306779" y="323606"/>
            <a:ext cx="11578442" cy="62107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cxnSp>
        <p:nvCxnSpPr>
          <p:cNvPr id="3" name="直線コネクタ 2">
            <a:extLst>
              <a:ext uri="{FF2B5EF4-FFF2-40B4-BE49-F238E27FC236}">
                <a16:creationId xmlns:a16="http://schemas.microsoft.com/office/drawing/2014/main" id="{272055DA-DF87-06CE-48AC-27A6F17DE81A}"/>
              </a:ext>
            </a:extLst>
          </p:cNvPr>
          <p:cNvCxnSpPr/>
          <p:nvPr/>
        </p:nvCxnSpPr>
        <p:spPr>
          <a:xfrm>
            <a:off x="306781" y="1033153"/>
            <a:ext cx="11722926"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矢印: 山形 4">
            <a:extLst>
              <a:ext uri="{FF2B5EF4-FFF2-40B4-BE49-F238E27FC236}">
                <a16:creationId xmlns:a16="http://schemas.microsoft.com/office/drawing/2014/main" id="{0D3826F9-29BA-1A93-42DF-06CAE790A392}"/>
              </a:ext>
            </a:extLst>
          </p:cNvPr>
          <p:cNvSpPr/>
          <p:nvPr/>
        </p:nvSpPr>
        <p:spPr>
          <a:xfrm rot="16200000" flipV="1">
            <a:off x="596737" y="359230"/>
            <a:ext cx="1425036" cy="872830"/>
          </a:xfrm>
          <a:prstGeom prst="chevron">
            <a:avLst>
              <a:gd name="adj" fmla="val 22543"/>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tx1"/>
              </a:solidFill>
            </a:endParaRPr>
          </a:p>
        </p:txBody>
      </p:sp>
      <p:sp>
        <p:nvSpPr>
          <p:cNvPr id="6" name="正方形/長方形 5">
            <a:extLst>
              <a:ext uri="{FF2B5EF4-FFF2-40B4-BE49-F238E27FC236}">
                <a16:creationId xmlns:a16="http://schemas.microsoft.com/office/drawing/2014/main" id="{670D957C-2B53-FD68-47E8-5C84163FFD40}"/>
              </a:ext>
            </a:extLst>
          </p:cNvPr>
          <p:cNvSpPr/>
          <p:nvPr/>
        </p:nvSpPr>
        <p:spPr>
          <a:xfrm>
            <a:off x="923573" y="360891"/>
            <a:ext cx="771365" cy="707888"/>
          </a:xfrm>
          <a:prstGeom prst="rect">
            <a:avLst/>
          </a:prstGeom>
          <a:noFill/>
        </p:spPr>
        <p:txBody>
          <a:bodyPr wrap="none" lIns="91440" tIns="45721" rIns="91440" bIns="45721">
            <a:spAutoFit/>
          </a:bodyPr>
          <a:lstStyle/>
          <a:p>
            <a:pPr algn="ctr"/>
            <a:r>
              <a:rPr lang="en-US" altLang="ja-JP" sz="4000" b="1" dirty="0">
                <a:ln w="0"/>
                <a:solidFill>
                  <a:schemeClr val="bg1"/>
                </a:solidFill>
              </a:rPr>
              <a:t>12</a:t>
            </a:r>
          </a:p>
        </p:txBody>
      </p:sp>
      <p:sp>
        <p:nvSpPr>
          <p:cNvPr id="7" name="テキスト ボックス 6">
            <a:extLst>
              <a:ext uri="{FF2B5EF4-FFF2-40B4-BE49-F238E27FC236}">
                <a16:creationId xmlns:a16="http://schemas.microsoft.com/office/drawing/2014/main" id="{093762C4-F808-F805-7A74-995EEBE509CD}"/>
              </a:ext>
            </a:extLst>
          </p:cNvPr>
          <p:cNvSpPr txBox="1"/>
          <p:nvPr/>
        </p:nvSpPr>
        <p:spPr>
          <a:xfrm>
            <a:off x="1742440" y="469941"/>
            <a:ext cx="7873201" cy="461665"/>
          </a:xfrm>
          <a:prstGeom prst="rect">
            <a:avLst/>
          </a:prstGeom>
          <a:noFill/>
        </p:spPr>
        <p:txBody>
          <a:bodyPr wrap="square" rtlCol="0">
            <a:spAutoFit/>
          </a:bodyPr>
          <a:lstStyle/>
          <a:p>
            <a:r>
              <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rPr>
              <a:t>最後に</a:t>
            </a:r>
            <a:r>
              <a:rPr lang="en-US" altLang="ja-JP" sz="2400" b="1" spc="1001" dirty="0">
                <a:solidFill>
                  <a:schemeClr val="accent6">
                    <a:lumMod val="50000"/>
                  </a:schemeClr>
                </a:solidFill>
                <a:latin typeface="游ゴシック" panose="020B0400000000000000" pitchFamily="50" charset="-128"/>
                <a:ea typeface="游ゴシック" panose="020B0400000000000000" pitchFamily="50" charset="-128"/>
              </a:rPr>
              <a:t>…</a:t>
            </a:r>
            <a:endParaRPr lang="ja-JP" altLang="en-US" sz="2400" b="1" spc="1001" dirty="0">
              <a:solidFill>
                <a:schemeClr val="accent6">
                  <a:lumMod val="50000"/>
                </a:schemeClr>
              </a:solidFill>
              <a:latin typeface="游ゴシック" panose="020B0400000000000000" pitchFamily="50" charset="-128"/>
              <a:ea typeface="游ゴシック" panose="020B0400000000000000" pitchFamily="50" charset="-128"/>
            </a:endParaRPr>
          </a:p>
        </p:txBody>
      </p:sp>
      <p:sp>
        <p:nvSpPr>
          <p:cNvPr id="49" name="正方形/長方形 48">
            <a:extLst>
              <a:ext uri="{FF2B5EF4-FFF2-40B4-BE49-F238E27FC236}">
                <a16:creationId xmlns:a16="http://schemas.microsoft.com/office/drawing/2014/main" id="{FC77244E-3B81-046A-2398-3B9B31EE29E2}"/>
              </a:ext>
            </a:extLst>
          </p:cNvPr>
          <p:cNvSpPr/>
          <p:nvPr/>
        </p:nvSpPr>
        <p:spPr>
          <a:xfrm>
            <a:off x="828788" y="3490586"/>
            <a:ext cx="10584000" cy="282514"/>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8" name="正方形/長方形 7">
            <a:extLst>
              <a:ext uri="{FF2B5EF4-FFF2-40B4-BE49-F238E27FC236}">
                <a16:creationId xmlns:a16="http://schemas.microsoft.com/office/drawing/2014/main" id="{1BC13A4E-82A0-8558-540B-D45705C8B33B}"/>
              </a:ext>
            </a:extLst>
          </p:cNvPr>
          <p:cNvSpPr/>
          <p:nvPr/>
        </p:nvSpPr>
        <p:spPr>
          <a:xfrm>
            <a:off x="3912729" y="4510897"/>
            <a:ext cx="3996000" cy="282514"/>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46" name="テキスト ボックス 45">
            <a:extLst>
              <a:ext uri="{FF2B5EF4-FFF2-40B4-BE49-F238E27FC236}">
                <a16:creationId xmlns:a16="http://schemas.microsoft.com/office/drawing/2014/main" id="{2B951DE1-38B6-5AE3-6600-128F8BCFA804}"/>
              </a:ext>
            </a:extLst>
          </p:cNvPr>
          <p:cNvSpPr txBox="1"/>
          <p:nvPr/>
        </p:nvSpPr>
        <p:spPr>
          <a:xfrm>
            <a:off x="653931" y="2028423"/>
            <a:ext cx="10884138" cy="2800767"/>
          </a:xfrm>
          <a:prstGeom prst="rect">
            <a:avLst/>
          </a:prstGeom>
          <a:noFill/>
        </p:spPr>
        <p:txBody>
          <a:bodyPr wrap="square" rtlCol="0">
            <a:spAutoFit/>
          </a:bodyPr>
          <a:lstStyle/>
          <a:p>
            <a:pPr algn="ctr"/>
            <a:r>
              <a:rPr lang="ja-JP" altLang="en-US" sz="3200" b="1" dirty="0">
                <a:solidFill>
                  <a:schemeClr val="accent6">
                    <a:lumMod val="50000"/>
                  </a:schemeClr>
                </a:solidFill>
                <a:latin typeface="游ゴシック" panose="020B0400000000000000" pitchFamily="50" charset="-128"/>
                <a:ea typeface="游ゴシック" panose="020B0400000000000000" pitchFamily="50" charset="-128"/>
              </a:rPr>
              <a:t>地域課題の解決に取り組む</a:t>
            </a:r>
            <a:endParaRPr lang="en-US" altLang="ja-JP" sz="3200" b="1" dirty="0">
              <a:solidFill>
                <a:schemeClr val="accent6">
                  <a:lumMod val="50000"/>
                </a:schemeClr>
              </a:solidFill>
              <a:latin typeface="游ゴシック" panose="020B0400000000000000" pitchFamily="50" charset="-128"/>
              <a:ea typeface="游ゴシック" panose="020B0400000000000000" pitchFamily="50" charset="-128"/>
            </a:endParaRPr>
          </a:p>
          <a:p>
            <a:pPr algn="ctr"/>
            <a:endParaRPr lang="en-US" altLang="ja-JP" sz="3200" b="1" dirty="0">
              <a:latin typeface="游ゴシック" panose="020B0400000000000000" pitchFamily="50" charset="-128"/>
              <a:ea typeface="游ゴシック" panose="020B0400000000000000" pitchFamily="50" charset="-128"/>
            </a:endParaRPr>
          </a:p>
          <a:p>
            <a:pPr algn="ctr"/>
            <a:r>
              <a:rPr lang="ja-JP" altLang="en-US" sz="4800" b="1" dirty="0">
                <a:solidFill>
                  <a:schemeClr val="accent6">
                    <a:lumMod val="50000"/>
                  </a:schemeClr>
                </a:solidFill>
                <a:latin typeface="游ゴシック" panose="020B0400000000000000" pitchFamily="50" charset="-128"/>
                <a:ea typeface="游ゴシック" panose="020B0400000000000000" pitchFamily="50" charset="-128"/>
              </a:rPr>
              <a:t>新庄村への「企業版ふるさと納税」に</a:t>
            </a:r>
            <a:endParaRPr lang="en-US" altLang="ja-JP" sz="4800" b="1" dirty="0">
              <a:solidFill>
                <a:schemeClr val="accent6">
                  <a:lumMod val="50000"/>
                </a:schemeClr>
              </a:solidFill>
              <a:latin typeface="游ゴシック" panose="020B0400000000000000" pitchFamily="50" charset="-128"/>
              <a:ea typeface="游ゴシック" panose="020B0400000000000000" pitchFamily="50" charset="-128"/>
            </a:endParaRPr>
          </a:p>
          <a:p>
            <a:pPr algn="ctr"/>
            <a:endParaRPr lang="en-US" altLang="ja-JP" sz="3200" b="1" dirty="0">
              <a:latin typeface="游ゴシック" panose="020B0400000000000000" pitchFamily="50" charset="-128"/>
              <a:ea typeface="游ゴシック" panose="020B0400000000000000" pitchFamily="50" charset="-128"/>
            </a:endParaRPr>
          </a:p>
          <a:p>
            <a:pPr algn="ctr"/>
            <a:r>
              <a:rPr lang="ja-JP" altLang="en-US" sz="3200" b="1" dirty="0">
                <a:solidFill>
                  <a:schemeClr val="accent6">
                    <a:lumMod val="50000"/>
                  </a:schemeClr>
                </a:solidFill>
                <a:latin typeface="游ゴシック" panose="020B0400000000000000" pitchFamily="50" charset="-128"/>
                <a:ea typeface="游ゴシック" panose="020B0400000000000000" pitchFamily="50" charset="-128"/>
              </a:rPr>
              <a:t>ご協力お願いします。</a:t>
            </a:r>
          </a:p>
        </p:txBody>
      </p:sp>
    </p:spTree>
    <p:extLst>
      <p:ext uri="{BB962C8B-B14F-4D97-AF65-F5344CB8AC3E}">
        <p14:creationId xmlns:p14="http://schemas.microsoft.com/office/powerpoint/2010/main" val="275807315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880</TotalTime>
  <Words>827</Words>
  <Application>Microsoft Office PowerPoint</Application>
  <PresentationFormat>ワイド画面</PresentationFormat>
  <Paragraphs>139</Paragraphs>
  <Slides>13</Slides>
  <Notes>6</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13</vt:i4>
      </vt:variant>
    </vt:vector>
  </HeadingPairs>
  <TitlesOfParts>
    <vt:vector size="18" baseType="lpstr">
      <vt:lpstr>メイリオ</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新庄村 新庄村</dc:creator>
  <cp:lastModifiedBy>user</cp:lastModifiedBy>
  <cp:revision>88</cp:revision>
  <cp:lastPrinted>2025-05-23T06:49:31Z</cp:lastPrinted>
  <dcterms:created xsi:type="dcterms:W3CDTF">2025-02-20T07:47:10Z</dcterms:created>
  <dcterms:modified xsi:type="dcterms:W3CDTF">2025-06-02T04:03:04Z</dcterms:modified>
</cp:coreProperties>
</file>