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735763" cy="9866313"/>
  <p:embeddedFontLst>
    <p:embeddedFont>
      <p:font typeface="セザンヌ Semi-Bold" panose="020B0600070205080204" charset="-128"/>
      <p:regular r:id="rId4"/>
    </p:embeddedFont>
    <p:embeddedFont>
      <p:font typeface="筑紫Aオールド明朝（N仕様） Bold" panose="020B0600070205080204" charset="-128"/>
      <p:regular r:id="rId5"/>
    </p:embeddedFont>
    <p:embeddedFont>
      <p:font typeface="游ゴシック" panose="020B0400000000000000" pitchFamily="50" charset="-128"/>
      <p:regular r:id="rId6"/>
      <p:bold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1F4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90" d="100"/>
          <a:sy n="90" d="100"/>
        </p:scale>
        <p:origin x="126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A529E-BB28-4BFA-A19E-4082CE33A621}" type="datetimeFigureOut">
              <a:rPr kumimoji="1" lang="ja-JP" altLang="en-US" smtClean="0"/>
              <a:t>2025/9/26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2FD4C-2156-4712-8B42-2D2EC85E17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60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2FD4C-2156-4712-8B42-2D2EC85E17F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275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6E5DEF92-9AA0-DF3B-948A-80769B6257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0" y="9376300"/>
            <a:ext cx="1728000" cy="1152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2A03363-9716-0B0A-6140-766148143C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4"/>
          <a:stretch/>
        </p:blipFill>
        <p:spPr>
          <a:xfrm>
            <a:off x="120650" y="431338"/>
            <a:ext cx="7308000" cy="4077161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EF73D924-1ADF-5796-605F-4E51370238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9" r="31334"/>
          <a:stretch/>
        </p:blipFill>
        <p:spPr>
          <a:xfrm rot="16200000">
            <a:off x="5354540" y="9090075"/>
            <a:ext cx="1148450" cy="172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B74E373-CB9D-CB32-BE13-CC6A3D054F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945" y="9381750"/>
            <a:ext cx="1727767" cy="115200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54320" y="2345757"/>
            <a:ext cx="7281530" cy="2123338"/>
          </a:xfrm>
          <a:custGeom>
            <a:avLst/>
            <a:gdLst/>
            <a:ahLst/>
            <a:cxnLst/>
            <a:rect l="l" t="t" r="r" b="b"/>
            <a:pathLst>
              <a:path w="2480178" h="509430">
                <a:moveTo>
                  <a:pt x="0" y="0"/>
                </a:moveTo>
                <a:lnTo>
                  <a:pt x="2480178" y="0"/>
                </a:lnTo>
                <a:lnTo>
                  <a:pt x="2480178" y="509430"/>
                </a:lnTo>
                <a:lnTo>
                  <a:pt x="0" y="509430"/>
                </a:lnTo>
                <a:close/>
              </a:path>
            </a:pathLst>
          </a:custGeom>
          <a:noFill/>
        </p:spPr>
      </p:sp>
      <p:sp>
        <p:nvSpPr>
          <p:cNvPr id="33" name="TextBox 33"/>
          <p:cNvSpPr txBox="1"/>
          <p:nvPr/>
        </p:nvSpPr>
        <p:spPr>
          <a:xfrm>
            <a:off x="319713" y="3610921"/>
            <a:ext cx="6920575" cy="890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ja-JP" altLang="en-US" sz="5400" b="1" spc="600" dirty="0">
                <a:solidFill>
                  <a:srgbClr val="FFFFFF"/>
                </a:solidFill>
                <a:latin typeface="筑紫Aオールド明朝（N仕様） Bold"/>
                <a:ea typeface="筑紫Aオールド明朝（N仕様） Bold"/>
                <a:cs typeface="筑紫Aオールド明朝（N仕様） Bold"/>
                <a:sym typeface="筑紫Aオールド明朝（N仕様） Bold"/>
              </a:rPr>
              <a:t>子育て支援事業</a:t>
            </a:r>
            <a:endParaRPr lang="en-US" sz="5400" b="1" spc="600" dirty="0">
              <a:solidFill>
                <a:srgbClr val="FFFFFF"/>
              </a:solidFill>
              <a:latin typeface="筑紫Aオールド明朝（N仕様） Bold"/>
              <a:ea typeface="筑紫Aオールド明朝（N仕様） Bold"/>
              <a:cs typeface="筑紫Aオールド明朝（N仕様） Bold"/>
              <a:sym typeface="筑紫Aオールド明朝（N仕様）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6459277" y="117790"/>
            <a:ext cx="692497" cy="3948956"/>
          </a:xfrm>
          <a:prstGeom prst="rect">
            <a:avLst/>
          </a:prstGeom>
        </p:spPr>
        <p:txBody>
          <a:bodyPr vert="wordArtVertRtl" wrap="square" lIns="0" tIns="0" rIns="0" bIns="0" rtlCol="0" anchor="ctr" anchorCtr="0">
            <a:spAutoFit/>
          </a:bodyPr>
          <a:lstStyle/>
          <a:p>
            <a:pPr marL="0" lvl="0" indent="0" algn="l">
              <a:lnSpc>
                <a:spcPts val="2699"/>
              </a:lnSpc>
              <a:spcBef>
                <a:spcPct val="0"/>
              </a:spcBef>
            </a:pPr>
            <a:r>
              <a:rPr lang="ja-JP" altLang="en-US" sz="1499" b="1" spc="74" dirty="0">
                <a:solidFill>
                  <a:srgbClr val="FF3399"/>
                </a:solidFill>
                <a:effectLst>
                  <a:glow rad="165100">
                    <a:schemeClr val="bg1">
                      <a:alpha val="65000"/>
                    </a:schemeClr>
                  </a:glow>
                </a:effectLst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すべての子どもに明るい笑顔を</a:t>
            </a:r>
            <a:endParaRPr lang="en-US" altLang="ja-JP" sz="1499" b="1" spc="74" dirty="0">
              <a:solidFill>
                <a:srgbClr val="FF3399"/>
              </a:solidFill>
              <a:effectLst>
                <a:glow rad="165100">
                  <a:schemeClr val="bg1">
                    <a:alpha val="65000"/>
                  </a:schemeClr>
                </a:glow>
              </a:effectLst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 marL="0" lvl="0" indent="0" algn="l">
              <a:lnSpc>
                <a:spcPts val="2699"/>
              </a:lnSpc>
              <a:spcBef>
                <a:spcPct val="0"/>
              </a:spcBef>
            </a:pPr>
            <a:r>
              <a:rPr lang="ja-JP" altLang="en-US" sz="1499" b="1" spc="74" dirty="0">
                <a:solidFill>
                  <a:srgbClr val="FF3399"/>
                </a:solidFill>
                <a:effectLst>
                  <a:glow rad="165100">
                    <a:schemeClr val="bg1">
                      <a:alpha val="65000"/>
                    </a:schemeClr>
                  </a:glow>
                </a:effectLst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地域の未来のために</a:t>
            </a:r>
            <a:endParaRPr lang="en-US" sz="1499" b="1" spc="74" dirty="0">
              <a:solidFill>
                <a:srgbClr val="FF3399"/>
              </a:solidFill>
              <a:effectLst>
                <a:glow rad="165100">
                  <a:schemeClr val="bg1">
                    <a:alpha val="65000"/>
                  </a:schemeClr>
                </a:glow>
              </a:effectLst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319713" y="258215"/>
            <a:ext cx="4109835" cy="17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0"/>
              </a:lnSpc>
            </a:pPr>
            <a:r>
              <a:rPr lang="ja-JP" altLang="en-US" sz="1000" b="1" spc="50" dirty="0">
                <a:solidFill>
                  <a:srgbClr val="FF3399"/>
                </a:solidFill>
                <a:latin typeface="筑紫Aオールド明朝（N仕様） Bold"/>
                <a:ea typeface="筑紫Aオールド明朝（N仕様） Bold"/>
                <a:cs typeface="筑紫Aオールド明朝（N仕様） Bold"/>
                <a:sym typeface="筑紫Aオールド明朝（N仕様） Bold"/>
              </a:rPr>
              <a:t>企業版ふるさと納税</a:t>
            </a:r>
            <a:r>
              <a:rPr lang="en-US" sz="1000" b="1" spc="50" dirty="0">
                <a:solidFill>
                  <a:srgbClr val="FF3399"/>
                </a:solidFill>
                <a:latin typeface="筑紫Aオールド明朝（N仕様） Bold"/>
                <a:ea typeface="筑紫Aオールド明朝（N仕様） Bold"/>
                <a:cs typeface="筑紫Aオールド明朝（N仕様） Bold"/>
                <a:sym typeface="筑紫Aオールド明朝（N仕様） Bold"/>
              </a:rPr>
              <a:t>　|　</a:t>
            </a:r>
            <a:r>
              <a:rPr lang="ja-JP" altLang="en-US" sz="1000" b="1" spc="50" dirty="0">
                <a:solidFill>
                  <a:srgbClr val="FF3399"/>
                </a:solidFill>
                <a:latin typeface="筑紫Aオールド明朝（N仕様） Bold"/>
                <a:ea typeface="筑紫Aオールド明朝（N仕様） Bold"/>
                <a:cs typeface="筑紫Aオールド明朝（N仕様） Bold"/>
                <a:sym typeface="筑紫Aオールド明朝（N仕様） Bold"/>
              </a:rPr>
              <a:t>群馬県千代田町</a:t>
            </a:r>
            <a:endParaRPr lang="en-US" sz="1000" b="1" spc="50" dirty="0">
              <a:solidFill>
                <a:srgbClr val="FF3399"/>
              </a:solidFill>
              <a:latin typeface="筑紫Aオールド明朝（N仕様） Bold"/>
              <a:ea typeface="筑紫Aオールド明朝（N仕様） Bold"/>
              <a:cs typeface="筑紫Aオールド明朝（N仕様） Bold"/>
              <a:sym typeface="筑紫Aオールド明朝（N仕様）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529502" y="6724759"/>
            <a:ext cx="3294893" cy="907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ja-JP" altLang="en-US" sz="2599" b="1" spc="129" dirty="0">
                <a:solidFill>
                  <a:srgbClr val="FF3399"/>
                </a:solidFill>
                <a:latin typeface="筑紫Aオールド明朝（N仕様） Bold"/>
                <a:ea typeface="筑紫Aオールド明朝（N仕様） Bold"/>
                <a:cs typeface="筑紫Aオールド明朝（N仕様） Bold"/>
                <a:sym typeface="筑紫Aオールド明朝（N仕様） Bold"/>
              </a:rPr>
              <a:t>地域の未来を</a:t>
            </a:r>
            <a:endParaRPr lang="en-US" altLang="ja-JP" sz="2599" b="1" spc="129" dirty="0">
              <a:solidFill>
                <a:srgbClr val="FF3399"/>
              </a:solidFill>
              <a:latin typeface="筑紫Aオールド明朝（N仕様） Bold"/>
              <a:ea typeface="筑紫Aオールド明朝（N仕様） Bold"/>
              <a:cs typeface="筑紫Aオールド明朝（N仕様） Bold"/>
              <a:sym typeface="筑紫Aオールド明朝（N仕様） Bold"/>
            </a:endParaRPr>
          </a:p>
          <a:p>
            <a:pPr algn="l">
              <a:lnSpc>
                <a:spcPts val="3639"/>
              </a:lnSpc>
            </a:pPr>
            <a:r>
              <a:rPr lang="ja-JP" altLang="en-US" sz="2599" b="1" spc="129" dirty="0">
                <a:solidFill>
                  <a:srgbClr val="FF3399"/>
                </a:solidFill>
                <a:latin typeface="筑紫Aオールド明朝（N仕様） Bold"/>
                <a:ea typeface="筑紫Aオールド明朝（N仕様） Bold"/>
                <a:cs typeface="筑紫Aオールド明朝（N仕様） Bold"/>
                <a:sym typeface="筑紫Aオールド明朝（N仕様） Bold"/>
              </a:rPr>
              <a:t>明るくするため</a:t>
            </a:r>
            <a:endParaRPr lang="en-US" sz="2599" b="1" spc="129" dirty="0">
              <a:solidFill>
                <a:srgbClr val="FF3399"/>
              </a:solidFill>
              <a:latin typeface="筑紫Aオールド明朝（N仕様） Bold"/>
              <a:ea typeface="筑紫Aオールド明朝（N仕様） Bold"/>
              <a:cs typeface="筑紫Aオールド明朝（N仕様） Bold"/>
              <a:sym typeface="筑紫Aオールド明朝（N仕様）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319715" y="4813300"/>
            <a:ext cx="3294893" cy="15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ja-JP" altLang="en-US" sz="999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千代田町は群馬県の南東部に位置する人口約</a:t>
            </a:r>
            <a:r>
              <a:rPr lang="en-US" altLang="ja-JP" sz="999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1</a:t>
            </a:r>
            <a:r>
              <a:rPr lang="ja-JP" altLang="en-US" sz="999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万人の町です。</a:t>
            </a:r>
            <a:endParaRPr lang="en-US" altLang="ja-JP" sz="999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 algn="l">
              <a:lnSpc>
                <a:spcPts val="1799"/>
              </a:lnSpc>
            </a:pPr>
            <a:r>
              <a:rPr lang="ja-JP" altLang="en-US" sz="999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かつては、利根川水運の要衝として栄え、交通と物流の拠点として発展しましたが、人口減少と高齢化の影響で</a:t>
            </a:r>
            <a:r>
              <a:rPr lang="en-US" altLang="ja-JP" sz="999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100</a:t>
            </a:r>
            <a:r>
              <a:rPr lang="ja-JP" altLang="en-US" sz="999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以上の事業者が店を畳み活力を失いつつあります。地域の未来を明るくするためには、若い世代の育成が急務となっています。</a:t>
            </a:r>
          </a:p>
        </p:txBody>
      </p:sp>
      <p:sp>
        <p:nvSpPr>
          <p:cNvPr id="5" name="TextBox 39">
            <a:extLst>
              <a:ext uri="{FF2B5EF4-FFF2-40B4-BE49-F238E27FC236}">
                <a16:creationId xmlns:a16="http://schemas.microsoft.com/office/drawing/2014/main" id="{18B96A7F-ABE7-143E-34EA-E1FAB9A7AA5E}"/>
              </a:ext>
            </a:extLst>
          </p:cNvPr>
          <p:cNvSpPr txBox="1"/>
          <p:nvPr/>
        </p:nvSpPr>
        <p:spPr>
          <a:xfrm>
            <a:off x="3990164" y="5274039"/>
            <a:ext cx="3294893" cy="250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ja-JP" altLang="en-US" sz="1000" spc="49" dirty="0">
                <a:solidFill>
                  <a:srgbClr val="00B050"/>
                </a:solidFill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</a:t>
            </a: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千代田町では、安心して子育てができるよう、保育事業の充実や経済的負担を減らす事業を行っています。</a:t>
            </a: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〇ファミリー・サポート・センター事業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　地域の子育て家庭を支援するために、子育て中の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親子と育児をお手伝いできる支援者をつなぎ、保育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や送迎などのサポートを提供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〇育児用品購入費助成金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　乳幼児のために購入した育児用品の費用を助成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〇ランドセル来館事業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  <a:p>
            <a:pPr>
              <a:lnSpc>
                <a:spcPts val="1799"/>
              </a:lnSpc>
            </a:pPr>
            <a:r>
              <a:rPr lang="ja-JP" altLang="en-US" sz="1000" spc="49" dirty="0">
                <a:latin typeface="セザンヌ Semi-Bold"/>
                <a:ea typeface="セザンヌ Semi-Bold"/>
                <a:cs typeface="セザンヌ Semi-Bold"/>
                <a:sym typeface="セザンヌ Semi-Bold"/>
              </a:rPr>
              <a:t>　下校後、ランドセルのまま児童館に来館でき、安心して過ごせる遊び場を提供</a:t>
            </a:r>
            <a:endParaRPr lang="en-US" altLang="ja-JP" sz="1000" spc="49" dirty="0">
              <a:latin typeface="セザンヌ Semi-Bold"/>
              <a:ea typeface="セザンヌ Semi-Bold"/>
              <a:cs typeface="セザンヌ Semi-Bold"/>
              <a:sym typeface="セザンヌ Semi-Bold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8D78BE-E08E-22AE-0E8D-C207F262396E}"/>
              </a:ext>
            </a:extLst>
          </p:cNvPr>
          <p:cNvSpPr/>
          <p:nvPr/>
        </p:nvSpPr>
        <p:spPr>
          <a:xfrm>
            <a:off x="396194" y="8013700"/>
            <a:ext cx="1321975" cy="544735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FF3399"/>
              </a:highlight>
            </a:endParaRPr>
          </a:p>
        </p:txBody>
      </p:sp>
      <p:sp>
        <p:nvSpPr>
          <p:cNvPr id="29" name="二等辺三角形 28">
            <a:extLst>
              <a:ext uri="{FF2B5EF4-FFF2-40B4-BE49-F238E27FC236}">
                <a16:creationId xmlns:a16="http://schemas.microsoft.com/office/drawing/2014/main" id="{FF3EB962-384F-6549-DA80-A53F5AB224B3}"/>
              </a:ext>
            </a:extLst>
          </p:cNvPr>
          <p:cNvSpPr/>
          <p:nvPr/>
        </p:nvSpPr>
        <p:spPr>
          <a:xfrm rot="5400000">
            <a:off x="1560101" y="8171769"/>
            <a:ext cx="544736" cy="228600"/>
          </a:xfrm>
          <a:prstGeom prst="triangle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1F4785"/>
              </a:highlight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8E3E2CA8-082F-882B-6845-B62046FB8D53}"/>
              </a:ext>
            </a:extLst>
          </p:cNvPr>
          <p:cNvSpPr txBox="1"/>
          <p:nvPr/>
        </p:nvSpPr>
        <p:spPr>
          <a:xfrm>
            <a:off x="498969" y="8069893"/>
            <a:ext cx="1148443" cy="40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ja-JP" altLang="en-US" sz="2000" b="1" spc="129" dirty="0">
                <a:solidFill>
                  <a:schemeClr val="bg1"/>
                </a:solidFill>
                <a:latin typeface="セザンヌ Semi-Bold" panose="020B0600070205080204" charset="-128"/>
                <a:ea typeface="セザンヌ Semi-Bold" panose="020B0600070205080204" charset="-128"/>
                <a:cs typeface="筑紫Aオールド明朝（N仕様） Bold"/>
                <a:sym typeface="筑紫Aオールド明朝（N仕様） Bold"/>
              </a:rPr>
              <a:t>目標金額</a:t>
            </a:r>
            <a:endParaRPr lang="en-US" altLang="ja-JP" sz="2000" b="1" spc="129" dirty="0">
              <a:solidFill>
                <a:schemeClr val="bg1"/>
              </a:solidFill>
              <a:latin typeface="セザンヌ Semi-Bold" panose="020B0600070205080204" charset="-128"/>
              <a:ea typeface="セザンヌ Semi-Bold" panose="020B0600070205080204" charset="-128"/>
              <a:cs typeface="筑紫Aオールド明朝（N仕様） Bold"/>
              <a:sym typeface="筑紫Aオールド明朝（N仕様） Bold"/>
            </a:endParaRPr>
          </a:p>
        </p:txBody>
      </p:sp>
      <p:sp>
        <p:nvSpPr>
          <p:cNvPr id="42" name="TextBox 38">
            <a:extLst>
              <a:ext uri="{FF2B5EF4-FFF2-40B4-BE49-F238E27FC236}">
                <a16:creationId xmlns:a16="http://schemas.microsoft.com/office/drawing/2014/main" id="{A84D4B11-F52A-0959-4995-37EB7F2CB4A0}"/>
              </a:ext>
            </a:extLst>
          </p:cNvPr>
          <p:cNvSpPr txBox="1"/>
          <p:nvPr/>
        </p:nvSpPr>
        <p:spPr>
          <a:xfrm>
            <a:off x="2322325" y="8114670"/>
            <a:ext cx="3891644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altLang="ja-JP" sz="4000" b="1" spc="129" dirty="0">
                <a:latin typeface="セザンヌ Semi-Bold" panose="020B0600070205080204" charset="-128"/>
                <a:ea typeface="セザンヌ Semi-Bold" panose="020B0600070205080204" charset="-128"/>
                <a:cs typeface="筑紫Aオールド明朝（N仕様） Bold"/>
                <a:sym typeface="筑紫Aオールド明朝（N仕様） Bold"/>
              </a:rPr>
              <a:t>25,000,000</a:t>
            </a:r>
            <a:r>
              <a:rPr lang="ja-JP" altLang="en-US" sz="4000" b="1" spc="129" dirty="0">
                <a:latin typeface="セザンヌ Semi-Bold" panose="020B0600070205080204" charset="-128"/>
                <a:ea typeface="セザンヌ Semi-Bold" panose="020B0600070205080204" charset="-128"/>
                <a:cs typeface="筑紫Aオールド明朝（N仕様） Bold"/>
                <a:sym typeface="筑紫Aオールド明朝（N仕様） Bold"/>
              </a:rPr>
              <a:t>円</a:t>
            </a:r>
            <a:endParaRPr lang="en-US" altLang="ja-JP" sz="4000" b="1" spc="129" dirty="0">
              <a:latin typeface="セザンヌ Semi-Bold" panose="020B0600070205080204" charset="-128"/>
              <a:ea typeface="セザンヌ Semi-Bold" panose="020B0600070205080204" charset="-128"/>
              <a:cs typeface="筑紫Aオールド明朝（N仕様） Bold"/>
              <a:sym typeface="筑紫Aオールド明朝（N仕様） Bold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16B5B13-1335-2298-E75A-0AF2E805E72C}"/>
              </a:ext>
            </a:extLst>
          </p:cNvPr>
          <p:cNvSpPr txBox="1"/>
          <p:nvPr/>
        </p:nvSpPr>
        <p:spPr>
          <a:xfrm>
            <a:off x="396194" y="8623300"/>
            <a:ext cx="6201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セザンヌ Semi-Bold" panose="020B0600070205080204" charset="-128"/>
                <a:ea typeface="セザンヌ Semi-Bold" panose="020B0600070205080204" charset="-128"/>
              </a:rPr>
              <a:t>企業様からのご寄附は、以下の事業に活用いたします</a:t>
            </a:r>
          </a:p>
        </p:txBody>
      </p:sp>
      <p:sp>
        <p:nvSpPr>
          <p:cNvPr id="10" name="TextBox 38">
            <a:extLst>
              <a:ext uri="{FF2B5EF4-FFF2-40B4-BE49-F238E27FC236}">
                <a16:creationId xmlns:a16="http://schemas.microsoft.com/office/drawing/2014/main" id="{9065A8BF-4822-7CA1-98E3-370C31F96BB2}"/>
              </a:ext>
            </a:extLst>
          </p:cNvPr>
          <p:cNvSpPr txBox="1"/>
          <p:nvPr/>
        </p:nvSpPr>
        <p:spPr>
          <a:xfrm>
            <a:off x="730250" y="10149157"/>
            <a:ext cx="1702358" cy="373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dist">
              <a:lnSpc>
                <a:spcPts val="3639"/>
              </a:lnSpc>
            </a:pPr>
            <a:r>
              <a:rPr lang="ja-JP" altLang="en-US" sz="1000" b="1" spc="-150" dirty="0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セザンヌ Semi-Bold" panose="020B0600070205080204" charset="-128"/>
                <a:ea typeface="セザンヌ Semi-Bold" panose="020B0600070205080204" charset="-128"/>
                <a:cs typeface="筑紫Aオールド明朝（N仕様） Bold"/>
                <a:sym typeface="筑紫Aオールド明朝（N仕様） Bold"/>
              </a:rPr>
              <a:t>ファミリーサポートセンター事業</a:t>
            </a:r>
            <a:endParaRPr lang="en-US" altLang="ja-JP" sz="1000" b="1" spc="-150" dirty="0">
              <a:effectLst>
                <a:glow rad="127000">
                  <a:schemeClr val="bg1">
                    <a:alpha val="70000"/>
                  </a:schemeClr>
                </a:glow>
              </a:effectLst>
              <a:latin typeface="セザンヌ Semi-Bold" panose="020B0600070205080204" charset="-128"/>
              <a:ea typeface="セザンヌ Semi-Bold" panose="020B0600070205080204" charset="-128"/>
              <a:cs typeface="筑紫Aオールド明朝（N仕様） Bold"/>
              <a:sym typeface="筑紫Aオールド明朝（N仕様） Bold"/>
            </a:endParaRPr>
          </a:p>
        </p:txBody>
      </p:sp>
      <p:sp>
        <p:nvSpPr>
          <p:cNvPr id="11" name="TextBox 38">
            <a:extLst>
              <a:ext uri="{FF2B5EF4-FFF2-40B4-BE49-F238E27FC236}">
                <a16:creationId xmlns:a16="http://schemas.microsoft.com/office/drawing/2014/main" id="{9152EAEA-CC6D-41DB-BC7C-4C06BB173B91}"/>
              </a:ext>
            </a:extLst>
          </p:cNvPr>
          <p:cNvSpPr txBox="1"/>
          <p:nvPr/>
        </p:nvSpPr>
        <p:spPr>
          <a:xfrm>
            <a:off x="5149850" y="10147300"/>
            <a:ext cx="1602881" cy="379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ja-JP" altLang="en-US" sz="1200" b="1" spc="129" dirty="0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セザンヌ Semi-Bold" panose="020B0600070205080204" charset="-128"/>
                <a:ea typeface="セザンヌ Semi-Bold" panose="020B0600070205080204" charset="-128"/>
                <a:cs typeface="筑紫Aオールド明朝（N仕様） Bold"/>
                <a:sym typeface="筑紫Aオールド明朝（N仕様） Bold"/>
              </a:rPr>
              <a:t>ランドセル来館事業</a:t>
            </a:r>
            <a:endParaRPr lang="en-US" altLang="ja-JP" sz="1200" b="1" spc="129" dirty="0">
              <a:effectLst>
                <a:glow rad="127000">
                  <a:schemeClr val="bg1">
                    <a:alpha val="70000"/>
                  </a:schemeClr>
                </a:glow>
              </a:effectLst>
              <a:latin typeface="セザンヌ Semi-Bold" panose="020B0600070205080204" charset="-128"/>
              <a:ea typeface="セザンヌ Semi-Bold" panose="020B0600070205080204" charset="-128"/>
              <a:cs typeface="筑紫Aオールド明朝（N仕様） Bold"/>
              <a:sym typeface="筑紫Aオールド明朝（N仕様） Bold"/>
            </a:endParaRPr>
          </a:p>
        </p:txBody>
      </p:sp>
      <p:sp>
        <p:nvSpPr>
          <p:cNvPr id="13" name="TextBox 38">
            <a:extLst>
              <a:ext uri="{FF2B5EF4-FFF2-40B4-BE49-F238E27FC236}">
                <a16:creationId xmlns:a16="http://schemas.microsoft.com/office/drawing/2014/main" id="{E1792C75-D25E-669E-26E2-347EA6FC9FD6}"/>
              </a:ext>
            </a:extLst>
          </p:cNvPr>
          <p:cNvSpPr txBox="1"/>
          <p:nvPr/>
        </p:nvSpPr>
        <p:spPr>
          <a:xfrm>
            <a:off x="2940050" y="10147300"/>
            <a:ext cx="1766524" cy="379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zh-TW" altLang="en-US" sz="1200" b="1" spc="129" dirty="0">
                <a:effectLst>
                  <a:glow rad="127000">
                    <a:schemeClr val="bg1">
                      <a:alpha val="70000"/>
                    </a:schemeClr>
                  </a:glow>
                </a:effectLst>
                <a:latin typeface="セザンヌ Semi-Bold" panose="020B0600070205080204" charset="-128"/>
                <a:ea typeface="セザンヌ Semi-Bold" panose="020B0600070205080204" charset="-128"/>
                <a:cs typeface="筑紫Aオールド明朝（N仕様） Bold"/>
                <a:sym typeface="筑紫Aオールド明朝（N仕様） Bold"/>
              </a:rPr>
              <a:t>育児用品購入費助成金</a:t>
            </a:r>
            <a:endParaRPr lang="en-US" altLang="ja-JP" sz="1200" b="1" spc="129" dirty="0">
              <a:effectLst>
                <a:glow rad="127000">
                  <a:schemeClr val="bg1">
                    <a:alpha val="70000"/>
                  </a:schemeClr>
                </a:glow>
              </a:effectLst>
              <a:latin typeface="セザンヌ Semi-Bold" panose="020B0600070205080204" charset="-128"/>
              <a:ea typeface="セザンヌ Semi-Bold" panose="020B0600070205080204" charset="-128"/>
              <a:cs typeface="筑紫Aオールド明朝（N仕様） Bold"/>
              <a:sym typeface="筑紫Aオールド明朝（N仕様） Bold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D10A2C9-AE06-33AD-9F3B-A115CFC857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2230" y="4566412"/>
            <a:ext cx="438950" cy="43895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CA26F98-32FB-81EA-1D8A-9D7E599188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5019" y="4574892"/>
            <a:ext cx="438950" cy="4389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CF6DC59-3D04-5406-4BF0-AE0975CF5A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7808" y="4583537"/>
            <a:ext cx="438950" cy="43895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E44D9C9-F67B-4B4F-8A3E-53564BD3454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905" y="4585607"/>
            <a:ext cx="436880" cy="436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244</Words>
  <Application>Microsoft Office PowerPoint</Application>
  <PresentationFormat>ユーザー設定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Arial</vt:lpstr>
      <vt:lpstr>Calibri</vt:lpstr>
      <vt:lpstr>游ゴシック</vt:lpstr>
      <vt:lpstr>セザンヌ Semi-Bold</vt:lpstr>
      <vt:lpstr>筑紫Aオールド明朝（N仕様） Bold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　ビジネス　マーケティング　会社のチラシ</dc:title>
  <dc:creator>木津川 雅</dc:creator>
  <cp:lastModifiedBy>木津川 雅 </cp:lastModifiedBy>
  <cp:revision>12</cp:revision>
  <cp:lastPrinted>2025-09-25T07:05:22Z</cp:lastPrinted>
  <dcterms:created xsi:type="dcterms:W3CDTF">2006-08-16T00:00:00Z</dcterms:created>
  <dcterms:modified xsi:type="dcterms:W3CDTF">2025-09-26T01:41:14Z</dcterms:modified>
  <dc:identifier>DAGpdcCppm4</dc:identifier>
</cp:coreProperties>
</file>