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74" r:id="rId2"/>
    <p:sldId id="1852" r:id="rId3"/>
    <p:sldId id="1844" r:id="rId4"/>
    <p:sldId id="1845" r:id="rId5"/>
    <p:sldId id="257" r:id="rId6"/>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90FF"/>
    <a:srgbClr val="409A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藤原　竜郎" userId="ef32b0ba-5e64-462e-8669-ddf74f8f199f" providerId="ADAL" clId="{7157BA74-498B-4944-B4A1-6B926CD29600}"/>
    <pc:docChg chg="modSld">
      <pc:chgData name="藤原　竜郎" userId="ef32b0ba-5e64-462e-8669-ddf74f8f199f" providerId="ADAL" clId="{7157BA74-498B-4944-B4A1-6B926CD29600}" dt="2026-05-27T00:49:51.949" v="1" actId="1076"/>
      <pc:docMkLst>
        <pc:docMk/>
      </pc:docMkLst>
      <pc:sldChg chg="modSp mod">
        <pc:chgData name="藤原　竜郎" userId="ef32b0ba-5e64-462e-8669-ddf74f8f199f" providerId="ADAL" clId="{7157BA74-498B-4944-B4A1-6B926CD29600}" dt="2026-05-27T00:49:51.949" v="1" actId="1076"/>
        <pc:sldMkLst>
          <pc:docMk/>
          <pc:sldMk cId="3302680773" sldId="274"/>
        </pc:sldMkLst>
        <pc:picChg chg="mod">
          <ac:chgData name="藤原　竜郎" userId="ef32b0ba-5e64-462e-8669-ddf74f8f199f" providerId="ADAL" clId="{7157BA74-498B-4944-B4A1-6B926CD29600}" dt="2026-05-27T00:49:51.949" v="1" actId="1076"/>
          <ac:picMkLst>
            <pc:docMk/>
            <pc:sldMk cId="3302680773" sldId="274"/>
            <ac:picMk id="48" creationId="{385CE1DF-FF43-5B92-4E09-55A545A4506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8306793-86F7-A980-03EA-4B6F417B307C}"/>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F062131E-8D26-6AF4-94E5-53581A3F42F3}"/>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336BD1E7-FA42-4380-BB6F-F9E0EC9E4F48}" type="datetimeFigureOut">
              <a:rPr kumimoji="1" lang="ja-JP" altLang="en-US" smtClean="0"/>
              <a:t>2026/5/27</a:t>
            </a:fld>
            <a:endParaRPr kumimoji="1" lang="ja-JP" altLang="en-US"/>
          </a:p>
        </p:txBody>
      </p:sp>
      <p:sp>
        <p:nvSpPr>
          <p:cNvPr id="4" name="フッター プレースホルダー 3">
            <a:extLst>
              <a:ext uri="{FF2B5EF4-FFF2-40B4-BE49-F238E27FC236}">
                <a16:creationId xmlns:a16="http://schemas.microsoft.com/office/drawing/2014/main" id="{76574764-0360-A283-726E-E704A7D1C16B}"/>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E25B79D0-810E-CA56-EEC5-CD0FD5DA280D}"/>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20A42965-AD93-44BB-8EF9-599FC1A87D51}" type="slidenum">
              <a:rPr kumimoji="1" lang="ja-JP" altLang="en-US" smtClean="0"/>
              <a:t>‹#›</a:t>
            </a:fld>
            <a:endParaRPr kumimoji="1" lang="ja-JP" altLang="en-US"/>
          </a:p>
        </p:txBody>
      </p:sp>
    </p:spTree>
    <p:extLst>
      <p:ext uri="{BB962C8B-B14F-4D97-AF65-F5344CB8AC3E}">
        <p14:creationId xmlns:p14="http://schemas.microsoft.com/office/powerpoint/2010/main" val="221125375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6" cy="498693"/>
          </a:xfrm>
          <a:prstGeom prst="rect">
            <a:avLst/>
          </a:prstGeom>
        </p:spPr>
        <p:txBody>
          <a:bodyPr vert="horz" lIns="95687" tIns="47844" rIns="95687" bIns="47844" rtlCol="0"/>
          <a:lstStyle>
            <a:lvl1pPr algn="l">
              <a:defRPr sz="1300"/>
            </a:lvl1pPr>
          </a:lstStyle>
          <a:p>
            <a:endParaRPr kumimoji="1" lang="ja-JP" altLang="en-US"/>
          </a:p>
        </p:txBody>
      </p:sp>
      <p:sp>
        <p:nvSpPr>
          <p:cNvPr id="3" name="日付プレースホルダー 2"/>
          <p:cNvSpPr>
            <a:spLocks noGrp="1"/>
          </p:cNvSpPr>
          <p:nvPr>
            <p:ph type="dt" idx="1"/>
          </p:nvPr>
        </p:nvSpPr>
        <p:spPr>
          <a:xfrm>
            <a:off x="3855839" y="0"/>
            <a:ext cx="2949786" cy="498693"/>
          </a:xfrm>
          <a:prstGeom prst="rect">
            <a:avLst/>
          </a:prstGeom>
        </p:spPr>
        <p:txBody>
          <a:bodyPr vert="horz" lIns="95687" tIns="47844" rIns="95687" bIns="47844" rtlCol="0"/>
          <a:lstStyle>
            <a:lvl1pPr algn="r">
              <a:defRPr sz="1300"/>
            </a:lvl1pPr>
          </a:lstStyle>
          <a:p>
            <a:fld id="{2AB952C6-6B20-4B9B-876B-7567707A3365}" type="datetimeFigureOut">
              <a:rPr kumimoji="1" lang="ja-JP" altLang="en-US" smtClean="0"/>
              <a:t>2026/5/27</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1988" cy="3354387"/>
          </a:xfrm>
          <a:prstGeom prst="rect">
            <a:avLst/>
          </a:prstGeom>
          <a:noFill/>
          <a:ln w="12700">
            <a:solidFill>
              <a:prstClr val="black"/>
            </a:solidFill>
          </a:ln>
        </p:spPr>
        <p:txBody>
          <a:bodyPr vert="horz" lIns="95687" tIns="47844" rIns="95687" bIns="47844"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5687" tIns="47844" rIns="95687" bIns="4784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647"/>
            <a:ext cx="2949786" cy="498692"/>
          </a:xfrm>
          <a:prstGeom prst="rect">
            <a:avLst/>
          </a:prstGeom>
        </p:spPr>
        <p:txBody>
          <a:bodyPr vert="horz" lIns="95687" tIns="47844" rIns="95687" bIns="47844"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855839" y="9440647"/>
            <a:ext cx="2949786" cy="498692"/>
          </a:xfrm>
          <a:prstGeom prst="rect">
            <a:avLst/>
          </a:prstGeom>
        </p:spPr>
        <p:txBody>
          <a:bodyPr vert="horz" lIns="95687" tIns="47844" rIns="95687" bIns="47844" rtlCol="0" anchor="b"/>
          <a:lstStyle>
            <a:lvl1pPr algn="r">
              <a:defRPr sz="1300"/>
            </a:lvl1pPr>
          </a:lstStyle>
          <a:p>
            <a:fld id="{56BBB784-91C7-4CCD-A85C-EFCB83DE283C}" type="slidenum">
              <a:rPr kumimoji="1" lang="ja-JP" altLang="en-US" smtClean="0"/>
              <a:t>‹#›</a:t>
            </a:fld>
            <a:endParaRPr kumimoji="1" lang="ja-JP" altLang="en-US"/>
          </a:p>
        </p:txBody>
      </p:sp>
    </p:spTree>
    <p:extLst>
      <p:ext uri="{BB962C8B-B14F-4D97-AF65-F5344CB8AC3E}">
        <p14:creationId xmlns:p14="http://schemas.microsoft.com/office/powerpoint/2010/main" val="277442857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17BCA8F-1DED-4B13-A59C-B75155A56462}" type="slidenum">
              <a:rPr kumimoji="1" lang="ja-JP" altLang="en-US" smtClean="0"/>
              <a:t>1</a:t>
            </a:fld>
            <a:endParaRPr kumimoji="1" lang="ja-JP" altLang="en-US"/>
          </a:p>
        </p:txBody>
      </p:sp>
    </p:spTree>
    <p:extLst>
      <p:ext uri="{BB962C8B-B14F-4D97-AF65-F5344CB8AC3E}">
        <p14:creationId xmlns:p14="http://schemas.microsoft.com/office/powerpoint/2010/main" val="2836137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DE440-C9C4-DD90-1A76-63643941BC1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FDE1908-089E-5F14-C5E2-97B426BBBCCA}"/>
              </a:ext>
            </a:extLst>
          </p:cNvPr>
          <p:cNvSpPr>
            <a:spLocks noGrp="1" noRot="1" noChangeAspect="1"/>
          </p:cNvSpPr>
          <p:nvPr>
            <p:ph type="sldImg"/>
          </p:nvPr>
        </p:nvSpPr>
        <p:spPr>
          <a:xfrm>
            <a:off x="1168400" y="1243013"/>
            <a:ext cx="4471988" cy="3354387"/>
          </a:xfrm>
        </p:spPr>
      </p:sp>
      <p:sp>
        <p:nvSpPr>
          <p:cNvPr id="3" name="ノート プレースホルダー 2">
            <a:extLst>
              <a:ext uri="{FF2B5EF4-FFF2-40B4-BE49-F238E27FC236}">
                <a16:creationId xmlns:a16="http://schemas.microsoft.com/office/drawing/2014/main" id="{75E99F8C-E540-0686-57E3-963E0C8FA8E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976FC7A-9E65-9589-FA81-B0FA83119B0B}"/>
              </a:ext>
            </a:extLst>
          </p:cNvPr>
          <p:cNvSpPr>
            <a:spLocks noGrp="1"/>
          </p:cNvSpPr>
          <p:nvPr>
            <p:ph type="sldNum" sz="quarter" idx="5"/>
          </p:nvPr>
        </p:nvSpPr>
        <p:spPr/>
        <p:txBody>
          <a:bodyPr/>
          <a:lstStyle/>
          <a:p>
            <a:fld id="{56BBB784-91C7-4CCD-A85C-EFCB83DE283C}" type="slidenum">
              <a:rPr kumimoji="1" lang="ja-JP" altLang="en-US" smtClean="0"/>
              <a:t>2</a:t>
            </a:fld>
            <a:endParaRPr kumimoji="1" lang="ja-JP" altLang="en-US"/>
          </a:p>
        </p:txBody>
      </p:sp>
      <p:sp>
        <p:nvSpPr>
          <p:cNvPr id="5" name="フッター プレースホルダー 4">
            <a:extLst>
              <a:ext uri="{FF2B5EF4-FFF2-40B4-BE49-F238E27FC236}">
                <a16:creationId xmlns:a16="http://schemas.microsoft.com/office/drawing/2014/main" id="{9FC7AF74-3F0D-485B-CB22-06FEAE44C57D}"/>
              </a:ext>
            </a:extLst>
          </p:cNvPr>
          <p:cNvSpPr>
            <a:spLocks noGrp="1"/>
          </p:cNvSpPr>
          <p:nvPr>
            <p:ph type="ftr" sz="quarter" idx="4"/>
          </p:nvPr>
        </p:nvSpPr>
        <p:spPr/>
        <p:txBody>
          <a:bodyPr/>
          <a:lstStyle/>
          <a:p>
            <a:endParaRPr kumimoji="1" lang="ja-JP" altLang="en-US"/>
          </a:p>
        </p:txBody>
      </p:sp>
    </p:spTree>
    <p:extLst>
      <p:ext uri="{BB962C8B-B14F-4D97-AF65-F5344CB8AC3E}">
        <p14:creationId xmlns:p14="http://schemas.microsoft.com/office/powerpoint/2010/main" val="1511714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608AB-1DA0-4E08-A8CF-BF98019F24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29734B0-15FC-625E-DFCD-470357DEF788}"/>
              </a:ext>
            </a:extLst>
          </p:cNvPr>
          <p:cNvSpPr>
            <a:spLocks noGrp="1" noRot="1" noChangeAspect="1"/>
          </p:cNvSpPr>
          <p:nvPr>
            <p:ph type="sldImg"/>
          </p:nvPr>
        </p:nvSpPr>
        <p:spPr>
          <a:xfrm>
            <a:off x="1168400" y="1243013"/>
            <a:ext cx="4471988" cy="3354387"/>
          </a:xfrm>
        </p:spPr>
      </p:sp>
      <p:sp>
        <p:nvSpPr>
          <p:cNvPr id="3" name="ノート プレースホルダー 2">
            <a:extLst>
              <a:ext uri="{FF2B5EF4-FFF2-40B4-BE49-F238E27FC236}">
                <a16:creationId xmlns:a16="http://schemas.microsoft.com/office/drawing/2014/main" id="{C50F52F3-7CC4-5818-EB4F-5C6D5A0E631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B76735A-7B16-2360-1922-231FAA3456FB}"/>
              </a:ext>
            </a:extLst>
          </p:cNvPr>
          <p:cNvSpPr>
            <a:spLocks noGrp="1"/>
          </p:cNvSpPr>
          <p:nvPr>
            <p:ph type="sldNum" sz="quarter" idx="5"/>
          </p:nvPr>
        </p:nvSpPr>
        <p:spPr/>
        <p:txBody>
          <a:bodyPr/>
          <a:lstStyle/>
          <a:p>
            <a:fld id="{56BBB784-91C7-4CCD-A85C-EFCB83DE283C}" type="slidenum">
              <a:rPr kumimoji="1" lang="ja-JP" altLang="en-US" smtClean="0"/>
              <a:t>3</a:t>
            </a:fld>
            <a:endParaRPr kumimoji="1" lang="ja-JP" altLang="en-US"/>
          </a:p>
        </p:txBody>
      </p:sp>
      <p:sp>
        <p:nvSpPr>
          <p:cNvPr id="5" name="フッター プレースホルダー 4">
            <a:extLst>
              <a:ext uri="{FF2B5EF4-FFF2-40B4-BE49-F238E27FC236}">
                <a16:creationId xmlns:a16="http://schemas.microsoft.com/office/drawing/2014/main" id="{4E93C78E-8B5B-54E4-9409-799C161D0543}"/>
              </a:ext>
            </a:extLst>
          </p:cNvPr>
          <p:cNvSpPr>
            <a:spLocks noGrp="1"/>
          </p:cNvSpPr>
          <p:nvPr>
            <p:ph type="ftr" sz="quarter" idx="4"/>
          </p:nvPr>
        </p:nvSpPr>
        <p:spPr/>
        <p:txBody>
          <a:bodyPr/>
          <a:lstStyle/>
          <a:p>
            <a:endParaRPr kumimoji="1" lang="ja-JP" altLang="en-US"/>
          </a:p>
        </p:txBody>
      </p:sp>
    </p:spTree>
    <p:extLst>
      <p:ext uri="{BB962C8B-B14F-4D97-AF65-F5344CB8AC3E}">
        <p14:creationId xmlns:p14="http://schemas.microsoft.com/office/powerpoint/2010/main" val="328910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68297-E7C0-AFC5-0EC3-D94FBF1269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99CD8DC-2D43-A972-EDB9-1309CF6904D5}"/>
              </a:ext>
            </a:extLst>
          </p:cNvPr>
          <p:cNvSpPr>
            <a:spLocks noGrp="1" noRot="1" noChangeAspect="1"/>
          </p:cNvSpPr>
          <p:nvPr>
            <p:ph type="sldImg"/>
          </p:nvPr>
        </p:nvSpPr>
        <p:spPr>
          <a:xfrm>
            <a:off x="1168400" y="1243013"/>
            <a:ext cx="4471988" cy="3354387"/>
          </a:xfrm>
        </p:spPr>
      </p:sp>
      <p:sp>
        <p:nvSpPr>
          <p:cNvPr id="3" name="ノート プレースホルダー 2">
            <a:extLst>
              <a:ext uri="{FF2B5EF4-FFF2-40B4-BE49-F238E27FC236}">
                <a16:creationId xmlns:a16="http://schemas.microsoft.com/office/drawing/2014/main" id="{B9576573-F573-F293-23C9-C72211D1B8A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E0336F0-D292-59B4-6652-69166962C5E6}"/>
              </a:ext>
            </a:extLst>
          </p:cNvPr>
          <p:cNvSpPr>
            <a:spLocks noGrp="1"/>
          </p:cNvSpPr>
          <p:nvPr>
            <p:ph type="sldNum" sz="quarter" idx="5"/>
          </p:nvPr>
        </p:nvSpPr>
        <p:spPr/>
        <p:txBody>
          <a:bodyPr/>
          <a:lstStyle/>
          <a:p>
            <a:fld id="{56BBB784-91C7-4CCD-A85C-EFCB83DE283C}" type="slidenum">
              <a:rPr kumimoji="1" lang="ja-JP" altLang="en-US" smtClean="0"/>
              <a:t>4</a:t>
            </a:fld>
            <a:endParaRPr kumimoji="1" lang="ja-JP" altLang="en-US"/>
          </a:p>
        </p:txBody>
      </p:sp>
      <p:sp>
        <p:nvSpPr>
          <p:cNvPr id="5" name="フッター プレースホルダー 4">
            <a:extLst>
              <a:ext uri="{FF2B5EF4-FFF2-40B4-BE49-F238E27FC236}">
                <a16:creationId xmlns:a16="http://schemas.microsoft.com/office/drawing/2014/main" id="{DF90A826-5F47-15BF-BDE8-4A3AA41039AE}"/>
              </a:ext>
            </a:extLst>
          </p:cNvPr>
          <p:cNvSpPr>
            <a:spLocks noGrp="1"/>
          </p:cNvSpPr>
          <p:nvPr>
            <p:ph type="ftr" sz="quarter" idx="4"/>
          </p:nvPr>
        </p:nvSpPr>
        <p:spPr/>
        <p:txBody>
          <a:bodyPr/>
          <a:lstStyle/>
          <a:p>
            <a:endParaRPr kumimoji="1" lang="ja-JP" altLang="en-US"/>
          </a:p>
        </p:txBody>
      </p:sp>
    </p:spTree>
    <p:extLst>
      <p:ext uri="{BB962C8B-B14F-4D97-AF65-F5344CB8AC3E}">
        <p14:creationId xmlns:p14="http://schemas.microsoft.com/office/powerpoint/2010/main" val="3414236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8400" y="1243013"/>
            <a:ext cx="4471988" cy="33543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56BBB784-91C7-4CCD-A85C-EFCB83DE283C}" type="slidenum">
              <a:rPr kumimoji="1" lang="ja-JP" altLang="en-US" smtClean="0"/>
              <a:t>5</a:t>
            </a:fld>
            <a:endParaRPr kumimoji="1" lang="ja-JP" altLang="en-US"/>
          </a:p>
        </p:txBody>
      </p:sp>
      <p:sp>
        <p:nvSpPr>
          <p:cNvPr id="5" name="フッター プレースホルダー 4">
            <a:extLst>
              <a:ext uri="{FF2B5EF4-FFF2-40B4-BE49-F238E27FC236}">
                <a16:creationId xmlns:a16="http://schemas.microsoft.com/office/drawing/2014/main" id="{FF956217-6F59-5373-2E45-814667E4EA8E}"/>
              </a:ext>
            </a:extLst>
          </p:cNvPr>
          <p:cNvSpPr>
            <a:spLocks noGrp="1"/>
          </p:cNvSpPr>
          <p:nvPr>
            <p:ph type="ftr" sz="quarter" idx="4"/>
          </p:nvPr>
        </p:nvSpPr>
        <p:spPr/>
        <p:txBody>
          <a:bodyPr/>
          <a:lstStyle/>
          <a:p>
            <a:endParaRPr kumimoji="1" lang="ja-JP" altLang="en-US"/>
          </a:p>
        </p:txBody>
      </p:sp>
    </p:spTree>
    <p:extLst>
      <p:ext uri="{BB962C8B-B14F-4D97-AF65-F5344CB8AC3E}">
        <p14:creationId xmlns:p14="http://schemas.microsoft.com/office/powerpoint/2010/main" val="2615489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353D8FED-B836-4301-9E33-35B36831A857}" type="datetime1">
              <a:rPr kumimoji="1" lang="ja-JP" altLang="en-US" smtClean="0"/>
              <a:t>2026/5/27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970508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3F3F22BC-6BC5-42B8-909F-60564524CA33}" type="datetime1">
              <a:rPr kumimoji="1" lang="ja-JP" altLang="en-US" smtClean="0"/>
              <a:t>2026/5/27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97795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98C13EE-ACA1-4153-8672-0170DF0AFD4C}" type="datetime1">
              <a:rPr kumimoji="1" lang="ja-JP" altLang="en-US" smtClean="0"/>
              <a:t>2026/5/27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2102874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DBF51082-25B9-4A98-91E2-51E2D5DAF373}" type="datetime1">
              <a:rPr kumimoji="1" lang="ja-JP" altLang="en-US" smtClean="0"/>
              <a:t>2026/5/27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562772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926A6536-A751-4B0C-9B07-BEFA67B68140}" type="datetime1">
              <a:rPr kumimoji="1" lang="ja-JP" altLang="en-US" smtClean="0"/>
              <a:t>2026/5/27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1531147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7386ECEF-6546-49D1-AF7A-173208E40C99}" type="datetime1">
              <a:rPr kumimoji="1" lang="ja-JP" altLang="en-US" smtClean="0"/>
              <a:t>2026/5/27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2530619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DAC33-A5D6-4D07-84BA-5CFF3D3AF9EB}" type="datetime1">
              <a:rPr kumimoji="1" lang="ja-JP" altLang="en-US" smtClean="0"/>
              <a:t>2026/5/27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2832569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B268844-DDD6-4EAE-8A0F-23242309EBE3}" type="datetime1">
              <a:rPr kumimoji="1" lang="ja-JP" altLang="en-US" smtClean="0"/>
              <a:t>2026/5/27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338137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DCC9F37-3280-4512-B483-33C0B6D9165E}" type="datetime1">
              <a:rPr kumimoji="1" lang="ja-JP" altLang="en-US" smtClean="0"/>
              <a:t>2026/5/27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194223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A67E1369-802D-4561-AB32-2444E37583C9}" type="datetime1">
              <a:rPr kumimoji="1" lang="ja-JP" altLang="en-US" smtClean="0"/>
              <a:t>2026/5/27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1291952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3C975CA-1E93-48DB-AFE6-3848D161E8F8}" type="datetime1">
              <a:rPr kumimoji="1" lang="ja-JP" altLang="en-US" smtClean="0"/>
              <a:t>2026/5/27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1576315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タイトルとコンテンツ">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C08C3FA-F01B-70A7-BF0F-A9EE946AEE0B}"/>
              </a:ext>
            </a:extLst>
          </p:cNvPr>
          <p:cNvSpPr/>
          <p:nvPr userDrawn="1"/>
        </p:nvSpPr>
        <p:spPr>
          <a:xfrm>
            <a:off x="0" y="1"/>
            <a:ext cx="664615" cy="721491"/>
          </a:xfrm>
          <a:prstGeom prst="rect">
            <a:avLst/>
          </a:prstGeom>
          <a:solidFill>
            <a:srgbClr val="F27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954" b="0">
              <a:latin typeface="Noto Sans JP Black" panose="020B0200000000000000" pitchFamily="50" charset="-128"/>
              <a:ea typeface="Noto Sans JP Black" panose="020B0200000000000000" pitchFamily="50" charset="-128"/>
            </a:endParaRPr>
          </a:p>
        </p:txBody>
      </p:sp>
      <p:sp>
        <p:nvSpPr>
          <p:cNvPr id="4" name="テキスト ボックス 3">
            <a:extLst>
              <a:ext uri="{FF2B5EF4-FFF2-40B4-BE49-F238E27FC236}">
                <a16:creationId xmlns:a16="http://schemas.microsoft.com/office/drawing/2014/main" id="{12174709-2813-C9E0-5C74-63BCB7FFAF30}"/>
              </a:ext>
            </a:extLst>
          </p:cNvPr>
          <p:cNvSpPr txBox="1"/>
          <p:nvPr userDrawn="1"/>
        </p:nvSpPr>
        <p:spPr>
          <a:xfrm>
            <a:off x="600" y="1"/>
            <a:ext cx="659155" cy="745717"/>
          </a:xfrm>
          <a:prstGeom prst="rect">
            <a:avLst/>
          </a:prstGeom>
          <a:noFill/>
        </p:spPr>
        <p:txBody>
          <a:bodyPr wrap="none" rtlCol="0">
            <a:spAutoFit/>
          </a:bodyPr>
          <a:lstStyle/>
          <a:p>
            <a:pPr algn="ctr"/>
            <a:r>
              <a:rPr kumimoji="1" lang="ja-JP" altLang="en-US" sz="923" b="1">
                <a:solidFill>
                  <a:schemeClr val="bg1"/>
                </a:solidFill>
              </a:rPr>
              <a:t>基本目標</a:t>
            </a:r>
            <a:endParaRPr kumimoji="1" lang="en-US" altLang="ja-JP" sz="923" b="1">
              <a:solidFill>
                <a:schemeClr val="bg1"/>
              </a:solidFill>
            </a:endParaRPr>
          </a:p>
          <a:p>
            <a:pPr algn="ctr"/>
            <a:r>
              <a:rPr kumimoji="1" lang="en-US" altLang="ja-JP" sz="3323" b="1">
                <a:solidFill>
                  <a:schemeClr val="bg1"/>
                </a:solidFill>
                <a:latin typeface="Noto Sans JP Black" panose="020B0200000000000000" pitchFamily="50" charset="-128"/>
                <a:ea typeface="Noto Sans JP Black" panose="020B0200000000000000" pitchFamily="50" charset="-128"/>
              </a:rPr>
              <a:t>1</a:t>
            </a:r>
            <a:endParaRPr kumimoji="1" lang="ja-JP" altLang="en-US" sz="1015" b="1">
              <a:solidFill>
                <a:schemeClr val="bg1"/>
              </a:solidFill>
              <a:latin typeface="Noto Sans JP Black" panose="020B0200000000000000" pitchFamily="50" charset="-128"/>
              <a:ea typeface="Noto Sans JP Black" panose="020B0200000000000000" pitchFamily="50" charset="-128"/>
            </a:endParaRPr>
          </a:p>
        </p:txBody>
      </p:sp>
      <p:sp>
        <p:nvSpPr>
          <p:cNvPr id="7" name="正方形/長方形 6">
            <a:extLst>
              <a:ext uri="{FF2B5EF4-FFF2-40B4-BE49-F238E27FC236}">
                <a16:creationId xmlns:a16="http://schemas.microsoft.com/office/drawing/2014/main" id="{311352CC-1EFC-2A04-1A9E-3F8BC3188C63}"/>
              </a:ext>
            </a:extLst>
          </p:cNvPr>
          <p:cNvSpPr/>
          <p:nvPr userDrawn="1"/>
        </p:nvSpPr>
        <p:spPr>
          <a:xfrm>
            <a:off x="-1" y="721494"/>
            <a:ext cx="9160358" cy="108000"/>
          </a:xfrm>
          <a:prstGeom prst="rect">
            <a:avLst/>
          </a:prstGeom>
          <a:solidFill>
            <a:srgbClr val="F277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0" name="正方形/長方形 9">
            <a:extLst>
              <a:ext uri="{FF2B5EF4-FFF2-40B4-BE49-F238E27FC236}">
                <a16:creationId xmlns:a16="http://schemas.microsoft.com/office/drawing/2014/main" id="{C8E3EE48-53D9-0235-2DBB-4FBD684E46DC}"/>
              </a:ext>
            </a:extLst>
          </p:cNvPr>
          <p:cNvSpPr/>
          <p:nvPr userDrawn="1"/>
        </p:nvSpPr>
        <p:spPr>
          <a:xfrm>
            <a:off x="-1" y="915397"/>
            <a:ext cx="9160358" cy="288000"/>
          </a:xfrm>
          <a:prstGeom prst="rect">
            <a:avLst/>
          </a:prstGeom>
          <a:solidFill>
            <a:srgbClr val="FDE8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kumimoji="1" lang="ja-JP" altLang="en-US" sz="969" b="1">
                <a:solidFill>
                  <a:schemeClr val="tx1"/>
                </a:solidFill>
                <a:latin typeface="+mn-ea"/>
                <a:ea typeface="+mn-ea"/>
              </a:rPr>
              <a:t>　≪令和</a:t>
            </a:r>
            <a:r>
              <a:rPr kumimoji="1" lang="en-US" altLang="ja-JP" sz="969" b="1">
                <a:solidFill>
                  <a:schemeClr val="tx1"/>
                </a:solidFill>
                <a:latin typeface="+mn-ea"/>
                <a:ea typeface="+mn-ea"/>
              </a:rPr>
              <a:t>16</a:t>
            </a:r>
            <a:r>
              <a:rPr kumimoji="1" lang="ja-JP" altLang="en-US" sz="969" b="1">
                <a:solidFill>
                  <a:schemeClr val="tx1"/>
                </a:solidFill>
                <a:latin typeface="+mn-ea"/>
                <a:ea typeface="+mn-ea"/>
              </a:rPr>
              <a:t>（</a:t>
            </a:r>
            <a:r>
              <a:rPr kumimoji="1" lang="en-US" altLang="ja-JP" sz="969" b="1">
                <a:solidFill>
                  <a:schemeClr val="tx1"/>
                </a:solidFill>
                <a:latin typeface="+mn-ea"/>
                <a:ea typeface="+mn-ea"/>
              </a:rPr>
              <a:t>2034</a:t>
            </a:r>
            <a:r>
              <a:rPr kumimoji="1" lang="ja-JP" altLang="en-US" sz="969" b="1">
                <a:solidFill>
                  <a:schemeClr val="tx1"/>
                </a:solidFill>
                <a:latin typeface="+mn-ea"/>
                <a:ea typeface="+mn-ea"/>
              </a:rPr>
              <a:t>）年度までになりたい姿≫</a:t>
            </a:r>
          </a:p>
        </p:txBody>
      </p:sp>
      <p:sp>
        <p:nvSpPr>
          <p:cNvPr id="13" name="四角形: 上の 2 つの角を切り取る 12">
            <a:extLst>
              <a:ext uri="{FF2B5EF4-FFF2-40B4-BE49-F238E27FC236}">
                <a16:creationId xmlns:a16="http://schemas.microsoft.com/office/drawing/2014/main" id="{441DEF33-944D-3E4A-D1BC-FFD841A99B7A}"/>
              </a:ext>
            </a:extLst>
          </p:cNvPr>
          <p:cNvSpPr/>
          <p:nvPr userDrawn="1"/>
        </p:nvSpPr>
        <p:spPr>
          <a:xfrm>
            <a:off x="91604" y="1401211"/>
            <a:ext cx="2525538" cy="288000"/>
          </a:xfrm>
          <a:prstGeom prst="snip2SameRect">
            <a:avLst>
              <a:gd name="adj1" fmla="val 28973"/>
              <a:gd name="adj2" fmla="val 0"/>
            </a:avLst>
          </a:prstGeom>
          <a:solidFill>
            <a:srgbClr val="FDE8E9"/>
          </a:solidFill>
          <a:ln>
            <a:solidFill>
              <a:srgbClr val="F2779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4" name="正方形/長方形 13">
            <a:extLst>
              <a:ext uri="{FF2B5EF4-FFF2-40B4-BE49-F238E27FC236}">
                <a16:creationId xmlns:a16="http://schemas.microsoft.com/office/drawing/2014/main" id="{57A675FC-56F2-CDCA-814E-532955243775}"/>
              </a:ext>
            </a:extLst>
          </p:cNvPr>
          <p:cNvSpPr/>
          <p:nvPr userDrawn="1"/>
        </p:nvSpPr>
        <p:spPr>
          <a:xfrm>
            <a:off x="91603" y="1689210"/>
            <a:ext cx="8957522" cy="4612353"/>
          </a:xfrm>
          <a:prstGeom prst="rect">
            <a:avLst/>
          </a:prstGeom>
          <a:solidFill>
            <a:schemeClr val="bg1"/>
          </a:solidFill>
          <a:ln>
            <a:solidFill>
              <a:srgbClr val="F2779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2" name="正方形/長方形 1">
            <a:extLst>
              <a:ext uri="{FF2B5EF4-FFF2-40B4-BE49-F238E27FC236}">
                <a16:creationId xmlns:a16="http://schemas.microsoft.com/office/drawing/2014/main" id="{4175D5D8-814C-89BF-1ADE-0C8AB3E1FF6D}"/>
              </a:ext>
            </a:extLst>
          </p:cNvPr>
          <p:cNvSpPr/>
          <p:nvPr userDrawn="1"/>
        </p:nvSpPr>
        <p:spPr>
          <a:xfrm>
            <a:off x="607879" y="6370607"/>
            <a:ext cx="1827692" cy="432000"/>
          </a:xfrm>
          <a:prstGeom prst="rect">
            <a:avLst/>
          </a:prstGeom>
          <a:solidFill>
            <a:srgbClr val="FDE8E9"/>
          </a:solidFill>
          <a:ln>
            <a:solidFill>
              <a:srgbClr val="FDE8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7" name="テキスト ボックス 16">
            <a:extLst>
              <a:ext uri="{FF2B5EF4-FFF2-40B4-BE49-F238E27FC236}">
                <a16:creationId xmlns:a16="http://schemas.microsoft.com/office/drawing/2014/main" id="{59E5A8AF-0B3C-AC5D-8CB3-C82448171F83}"/>
              </a:ext>
            </a:extLst>
          </p:cNvPr>
          <p:cNvSpPr txBox="1"/>
          <p:nvPr userDrawn="1"/>
        </p:nvSpPr>
        <p:spPr>
          <a:xfrm>
            <a:off x="617334" y="6388378"/>
            <a:ext cx="1810111" cy="390620"/>
          </a:xfrm>
          <a:prstGeom prst="rect">
            <a:avLst/>
          </a:prstGeom>
          <a:noFill/>
          <a:ln>
            <a:noFill/>
          </a:ln>
        </p:spPr>
        <p:txBody>
          <a:bodyPr wrap="none" rtlCol="0">
            <a:spAutoFit/>
          </a:bodyPr>
          <a:lstStyle/>
          <a:p>
            <a:pPr algn="ctr"/>
            <a:r>
              <a:rPr kumimoji="1" lang="ja-JP" altLang="en-US" sz="969" b="1"/>
              <a:t>この施策に対する市民の実感</a:t>
            </a:r>
            <a:endParaRPr kumimoji="1" lang="en-US" altLang="ja-JP" sz="969" b="1"/>
          </a:p>
          <a:p>
            <a:pPr algn="ctr"/>
            <a:r>
              <a:rPr kumimoji="1" lang="ja-JP" altLang="en-US" sz="969" b="1"/>
              <a:t>（向上を目指す指標）</a:t>
            </a:r>
          </a:p>
        </p:txBody>
      </p:sp>
      <p:sp>
        <p:nvSpPr>
          <p:cNvPr id="3" name="正方形/長方形 2">
            <a:extLst>
              <a:ext uri="{FF2B5EF4-FFF2-40B4-BE49-F238E27FC236}">
                <a16:creationId xmlns:a16="http://schemas.microsoft.com/office/drawing/2014/main" id="{788F404A-1CE2-80E5-D74D-6F1DC936EB1D}"/>
              </a:ext>
            </a:extLst>
          </p:cNvPr>
          <p:cNvSpPr/>
          <p:nvPr userDrawn="1"/>
        </p:nvSpPr>
        <p:spPr>
          <a:xfrm>
            <a:off x="2435571" y="6370608"/>
            <a:ext cx="6612923" cy="433269"/>
          </a:xfrm>
          <a:prstGeom prst="rect">
            <a:avLst/>
          </a:prstGeom>
          <a:solidFill>
            <a:schemeClr val="bg1"/>
          </a:solidFill>
          <a:ln>
            <a:solidFill>
              <a:srgbClr val="FDE8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5" name="Slide Number Placeholder 5">
            <a:extLst>
              <a:ext uri="{FF2B5EF4-FFF2-40B4-BE49-F238E27FC236}">
                <a16:creationId xmlns:a16="http://schemas.microsoft.com/office/drawing/2014/main" id="{4FD0F0B6-C841-1F3A-BC1F-16C12D095808}"/>
              </a:ext>
            </a:extLst>
          </p:cNvPr>
          <p:cNvSpPr>
            <a:spLocks noGrp="1"/>
          </p:cNvSpPr>
          <p:nvPr>
            <p:ph type="sldNum" sz="quarter" idx="12"/>
          </p:nvPr>
        </p:nvSpPr>
        <p:spPr>
          <a:xfrm>
            <a:off x="-7689" y="6512176"/>
            <a:ext cx="498462" cy="360000"/>
          </a:xfrm>
          <a:solidFill>
            <a:srgbClr val="F27794"/>
          </a:solidFill>
        </p:spPr>
        <p:txBody>
          <a:bodyPr/>
          <a:lstStyle>
            <a:lvl1pPr algn="ctr">
              <a:defRPr sz="1477" b="1">
                <a:solidFill>
                  <a:schemeClr val="bg1"/>
                </a:solidFill>
              </a:defRPr>
            </a:lvl1pPr>
          </a:lstStyle>
          <a:p>
            <a:fld id="{7148DE28-23E2-4CEC-A680-6E21297479DA}" type="slidenum">
              <a:rPr kumimoji="1" lang="ja-JP" altLang="en-US" smtClean="0"/>
              <a:pPr/>
              <a:t>‹#›</a:t>
            </a:fld>
            <a:endParaRPr kumimoji="1" lang="ja-JP" altLang="en-US" b="1"/>
          </a:p>
        </p:txBody>
      </p:sp>
    </p:spTree>
    <p:extLst>
      <p:ext uri="{BB962C8B-B14F-4D97-AF65-F5344CB8AC3E}">
        <p14:creationId xmlns:p14="http://schemas.microsoft.com/office/powerpoint/2010/main" val="8832295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2BE7E6-A72F-4E01-9BA4-66F369E2BC2A}" type="datetime1">
              <a:rPr kumimoji="1" lang="ja-JP" altLang="en-US" smtClean="0"/>
              <a:t>2026/5/27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85B84B-E388-4ED7-84BE-B11D6EE64514}" type="slidenum">
              <a:rPr kumimoji="1" lang="ja-JP" altLang="en-US" smtClean="0"/>
              <a:t>‹#›</a:t>
            </a:fld>
            <a:endParaRPr kumimoji="1" lang="ja-JP" altLang="en-US"/>
          </a:p>
        </p:txBody>
      </p:sp>
    </p:spTree>
    <p:extLst>
      <p:ext uri="{BB962C8B-B14F-4D97-AF65-F5344CB8AC3E}">
        <p14:creationId xmlns:p14="http://schemas.microsoft.com/office/powerpoint/2010/main" val="29584019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3.emf"/><Relationship Id="rId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図 51">
            <a:extLst>
              <a:ext uri="{FF2B5EF4-FFF2-40B4-BE49-F238E27FC236}">
                <a16:creationId xmlns:a16="http://schemas.microsoft.com/office/drawing/2014/main" id="{1C31457D-FFD9-FF9E-5BC6-5C27B07B7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0053" y="4025906"/>
            <a:ext cx="2487844" cy="1658562"/>
          </a:xfrm>
          <a:prstGeom prst="rect">
            <a:avLst/>
          </a:prstGeom>
        </p:spPr>
      </p:pic>
      <p:pic>
        <p:nvPicPr>
          <p:cNvPr id="48" name="図 47">
            <a:extLst>
              <a:ext uri="{FF2B5EF4-FFF2-40B4-BE49-F238E27FC236}">
                <a16:creationId xmlns:a16="http://schemas.microsoft.com/office/drawing/2014/main" id="{385CE1DF-FF43-5B92-4E09-55A545A450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8824" y="4002968"/>
            <a:ext cx="2830527" cy="1887018"/>
          </a:xfrm>
          <a:prstGeom prst="rect">
            <a:avLst/>
          </a:prstGeom>
        </p:spPr>
      </p:pic>
      <p:sp>
        <p:nvSpPr>
          <p:cNvPr id="13" name="正方形/長方形 12">
            <a:extLst>
              <a:ext uri="{FF2B5EF4-FFF2-40B4-BE49-F238E27FC236}">
                <a16:creationId xmlns:a16="http://schemas.microsoft.com/office/drawing/2014/main" id="{9A302BD0-FF54-BD2B-2AE4-C888DF0C147D}"/>
              </a:ext>
            </a:extLst>
          </p:cNvPr>
          <p:cNvSpPr/>
          <p:nvPr/>
        </p:nvSpPr>
        <p:spPr>
          <a:xfrm>
            <a:off x="412440" y="2032477"/>
            <a:ext cx="8066543" cy="71996"/>
          </a:xfrm>
          <a:prstGeom prst="rect">
            <a:avLst/>
          </a:prstGeom>
          <a:solidFill>
            <a:srgbClr val="FFFFCC"/>
          </a:solidFill>
          <a:ln>
            <a:solidFill>
              <a:srgbClr val="FFFF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3" name="テキスト ボックス 2">
            <a:extLst>
              <a:ext uri="{FF2B5EF4-FFF2-40B4-BE49-F238E27FC236}">
                <a16:creationId xmlns:a16="http://schemas.microsoft.com/office/drawing/2014/main" id="{24699004-C373-66BF-3FBA-0F32E1D06389}"/>
              </a:ext>
            </a:extLst>
          </p:cNvPr>
          <p:cNvSpPr txBox="1"/>
          <p:nvPr/>
        </p:nvSpPr>
        <p:spPr>
          <a:xfrm>
            <a:off x="800728" y="10217"/>
            <a:ext cx="4903907" cy="348109"/>
          </a:xfrm>
          <a:prstGeom prst="rect">
            <a:avLst/>
          </a:prstGeom>
          <a:noFill/>
        </p:spPr>
        <p:txBody>
          <a:bodyPr wrap="none" rtlCol="0">
            <a:spAutoFit/>
          </a:bodyPr>
          <a:lstStyle/>
          <a:p>
            <a:r>
              <a:rPr kumimoji="1" lang="ja-JP" altLang="en-US" sz="1662" b="1"/>
              <a:t>高度ＩＴ人材育成支援事業</a:t>
            </a:r>
            <a:r>
              <a:rPr kumimoji="1" lang="ja-JP" altLang="en-US" sz="1108" b="1">
                <a:latin typeface="+mn-ea"/>
              </a:rPr>
              <a:t>（令和８年度事業費：</a:t>
            </a:r>
            <a:r>
              <a:rPr kumimoji="1" lang="en-US" altLang="ja-JP" sz="1108" b="1">
                <a:latin typeface="+mn-ea"/>
              </a:rPr>
              <a:t>15</a:t>
            </a:r>
            <a:r>
              <a:rPr kumimoji="1" lang="ja-JP" altLang="en-US" sz="1108" b="1">
                <a:latin typeface="+mn-ea"/>
              </a:rPr>
              <a:t>百万円）</a:t>
            </a:r>
            <a:endParaRPr kumimoji="1" lang="ja-JP" altLang="en-US" sz="1108" b="1"/>
          </a:p>
        </p:txBody>
      </p:sp>
      <p:sp>
        <p:nvSpPr>
          <p:cNvPr id="4" name="テキスト ボックス 3">
            <a:extLst>
              <a:ext uri="{FF2B5EF4-FFF2-40B4-BE49-F238E27FC236}">
                <a16:creationId xmlns:a16="http://schemas.microsoft.com/office/drawing/2014/main" id="{6B4F76D8-44B7-841A-3D4C-C0A85EFD3A39}"/>
              </a:ext>
            </a:extLst>
          </p:cNvPr>
          <p:cNvSpPr txBox="1"/>
          <p:nvPr/>
        </p:nvSpPr>
        <p:spPr>
          <a:xfrm>
            <a:off x="776207" y="266580"/>
            <a:ext cx="5493812" cy="490134"/>
          </a:xfrm>
          <a:prstGeom prst="rect">
            <a:avLst/>
          </a:prstGeom>
          <a:noFill/>
        </p:spPr>
        <p:txBody>
          <a:bodyPr wrap="none" rtlCol="0">
            <a:spAutoFit/>
          </a:bodyPr>
          <a:lstStyle/>
          <a:p>
            <a:r>
              <a:rPr kumimoji="1" lang="ja-JP" altLang="en-US" sz="2585" b="1"/>
              <a:t>高度ＩＴ人材育成支援プロジェクト</a:t>
            </a:r>
          </a:p>
        </p:txBody>
      </p:sp>
      <p:sp>
        <p:nvSpPr>
          <p:cNvPr id="5" name="テキスト ボックス 4">
            <a:extLst>
              <a:ext uri="{FF2B5EF4-FFF2-40B4-BE49-F238E27FC236}">
                <a16:creationId xmlns:a16="http://schemas.microsoft.com/office/drawing/2014/main" id="{3F3C3F0C-293B-F110-ECAB-3C360B716A13}"/>
              </a:ext>
            </a:extLst>
          </p:cNvPr>
          <p:cNvSpPr txBox="1"/>
          <p:nvPr/>
        </p:nvSpPr>
        <p:spPr>
          <a:xfrm>
            <a:off x="4716718" y="1398271"/>
            <a:ext cx="1883849" cy="241476"/>
          </a:xfrm>
          <a:prstGeom prst="rect">
            <a:avLst/>
          </a:prstGeom>
          <a:noFill/>
        </p:spPr>
        <p:txBody>
          <a:bodyPr wrap="none" rtlCol="0">
            <a:spAutoFit/>
          </a:bodyPr>
          <a:lstStyle/>
          <a:p>
            <a:r>
              <a:rPr kumimoji="1" lang="ja-JP" altLang="en-US" sz="969">
                <a:latin typeface="+mn-ea"/>
              </a:rPr>
              <a:t>施策に関連する</a:t>
            </a:r>
            <a:r>
              <a:rPr kumimoji="1" lang="en-US" altLang="ja-JP" sz="969">
                <a:latin typeface="+mn-ea"/>
              </a:rPr>
              <a:t>SDGs</a:t>
            </a:r>
            <a:r>
              <a:rPr kumimoji="1" lang="ja-JP" altLang="en-US" sz="969">
                <a:latin typeface="+mn-ea"/>
              </a:rPr>
              <a:t>アイコン</a:t>
            </a:r>
          </a:p>
        </p:txBody>
      </p:sp>
      <p:sp>
        <p:nvSpPr>
          <p:cNvPr id="6" name="テキスト ボックス 5">
            <a:extLst>
              <a:ext uri="{FF2B5EF4-FFF2-40B4-BE49-F238E27FC236}">
                <a16:creationId xmlns:a16="http://schemas.microsoft.com/office/drawing/2014/main" id="{864413A9-AB86-D6A2-9644-503DDB4D6741}"/>
              </a:ext>
            </a:extLst>
          </p:cNvPr>
          <p:cNvSpPr txBox="1"/>
          <p:nvPr/>
        </p:nvSpPr>
        <p:spPr>
          <a:xfrm rot="5400000">
            <a:off x="6430350" y="1369108"/>
            <a:ext cx="327334" cy="262829"/>
          </a:xfrm>
          <a:prstGeom prst="rect">
            <a:avLst/>
          </a:prstGeom>
          <a:noFill/>
        </p:spPr>
        <p:txBody>
          <a:bodyPr wrap="none" rtlCol="0">
            <a:spAutoFit/>
          </a:bodyPr>
          <a:lstStyle/>
          <a:p>
            <a:r>
              <a:rPr kumimoji="1" lang="ja-JP" altLang="en-US" sz="1108"/>
              <a:t>▲</a:t>
            </a:r>
          </a:p>
        </p:txBody>
      </p:sp>
      <p:sp>
        <p:nvSpPr>
          <p:cNvPr id="7" name="テキスト ボックス 6">
            <a:extLst>
              <a:ext uri="{FF2B5EF4-FFF2-40B4-BE49-F238E27FC236}">
                <a16:creationId xmlns:a16="http://schemas.microsoft.com/office/drawing/2014/main" id="{A9EDD99E-2E07-73CD-C6FA-98D53FCFDEB1}"/>
              </a:ext>
            </a:extLst>
          </p:cNvPr>
          <p:cNvSpPr txBox="1"/>
          <p:nvPr/>
        </p:nvSpPr>
        <p:spPr>
          <a:xfrm>
            <a:off x="2643625" y="948985"/>
            <a:ext cx="2585964" cy="241476"/>
          </a:xfrm>
          <a:prstGeom prst="rect">
            <a:avLst/>
          </a:prstGeom>
          <a:noFill/>
        </p:spPr>
        <p:txBody>
          <a:bodyPr wrap="none" rtlCol="0">
            <a:spAutoFit/>
          </a:bodyPr>
          <a:lstStyle/>
          <a:p>
            <a:r>
              <a:rPr kumimoji="1" lang="ja-JP" altLang="en-US" sz="969" b="1"/>
              <a:t>強い産業基盤が地域経済をけん引するまち </a:t>
            </a:r>
          </a:p>
        </p:txBody>
      </p:sp>
      <p:sp>
        <p:nvSpPr>
          <p:cNvPr id="8" name="テキスト ボックス 7">
            <a:extLst>
              <a:ext uri="{FF2B5EF4-FFF2-40B4-BE49-F238E27FC236}">
                <a16:creationId xmlns:a16="http://schemas.microsoft.com/office/drawing/2014/main" id="{348AF6AB-297C-5EA1-3C10-A555A19D4B2A}"/>
              </a:ext>
            </a:extLst>
          </p:cNvPr>
          <p:cNvSpPr txBox="1"/>
          <p:nvPr/>
        </p:nvSpPr>
        <p:spPr>
          <a:xfrm>
            <a:off x="531111" y="1478898"/>
            <a:ext cx="1435008" cy="241476"/>
          </a:xfrm>
          <a:prstGeom prst="rect">
            <a:avLst/>
          </a:prstGeom>
          <a:noFill/>
        </p:spPr>
        <p:txBody>
          <a:bodyPr wrap="none" rtlCol="0">
            <a:spAutoFit/>
          </a:bodyPr>
          <a:lstStyle/>
          <a:p>
            <a:r>
              <a:rPr kumimoji="1" lang="ja-JP" altLang="en-US" sz="969" b="1"/>
              <a:t>施策１　商工業の振興</a:t>
            </a:r>
          </a:p>
        </p:txBody>
      </p:sp>
      <p:sp>
        <p:nvSpPr>
          <p:cNvPr id="10" name="テキスト ボックス 9">
            <a:extLst>
              <a:ext uri="{FF2B5EF4-FFF2-40B4-BE49-F238E27FC236}">
                <a16:creationId xmlns:a16="http://schemas.microsoft.com/office/drawing/2014/main" id="{6C7EE4B6-C74C-8A0A-6D82-F1DF97CCA1CF}"/>
              </a:ext>
            </a:extLst>
          </p:cNvPr>
          <p:cNvSpPr txBox="1"/>
          <p:nvPr/>
        </p:nvSpPr>
        <p:spPr>
          <a:xfrm>
            <a:off x="2409930" y="6470682"/>
            <a:ext cx="4435830" cy="241476"/>
          </a:xfrm>
          <a:prstGeom prst="rect">
            <a:avLst/>
          </a:prstGeom>
          <a:noFill/>
        </p:spPr>
        <p:txBody>
          <a:bodyPr wrap="none" rtlCol="0">
            <a:spAutoFit/>
          </a:bodyPr>
          <a:lstStyle/>
          <a:p>
            <a:r>
              <a:rPr kumimoji="1" lang="ja-JP" altLang="en-US" sz="969"/>
              <a:t>市内ＩＴ産業売上高（企業の市場価値向上）、高度ＩＴ人材の県内就職者数</a:t>
            </a:r>
          </a:p>
        </p:txBody>
      </p:sp>
      <p:pic>
        <p:nvPicPr>
          <p:cNvPr id="12" name="図 11" descr="アイコン が含まれている画像&#10;&#10;AI 生成コンテンツは誤りを含む可能性があります。">
            <a:extLst>
              <a:ext uri="{FF2B5EF4-FFF2-40B4-BE49-F238E27FC236}">
                <a16:creationId xmlns:a16="http://schemas.microsoft.com/office/drawing/2014/main" id="{CBD299D5-54E1-1E28-628A-35FDF7835B9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214120" y="1213214"/>
            <a:ext cx="398769" cy="398769"/>
          </a:xfrm>
          <a:prstGeom prst="rect">
            <a:avLst/>
          </a:prstGeom>
        </p:spPr>
      </p:pic>
      <p:pic>
        <p:nvPicPr>
          <p:cNvPr id="17" name="図 16" descr="アイコン&#10;&#10;AI 生成コンテンツは誤りを含む可能性があります。">
            <a:extLst>
              <a:ext uri="{FF2B5EF4-FFF2-40B4-BE49-F238E27FC236}">
                <a16:creationId xmlns:a16="http://schemas.microsoft.com/office/drawing/2014/main" id="{E0535150-CFDD-F5AB-E3BD-D1F45F2FD34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661884" y="1213382"/>
            <a:ext cx="398769" cy="398769"/>
          </a:xfrm>
          <a:prstGeom prst="rect">
            <a:avLst/>
          </a:prstGeom>
        </p:spPr>
      </p:pic>
      <p:pic>
        <p:nvPicPr>
          <p:cNvPr id="20" name="図 19" descr="アイコン が含まれている画像&#10;&#10;AI 生成コンテンツは誤りを含む可能性があります。">
            <a:extLst>
              <a:ext uri="{FF2B5EF4-FFF2-40B4-BE49-F238E27FC236}">
                <a16:creationId xmlns:a16="http://schemas.microsoft.com/office/drawing/2014/main" id="{380D3E04-EFB1-240F-6114-19BAEB3DBCD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758000" y="1213214"/>
            <a:ext cx="398769" cy="398769"/>
          </a:xfrm>
          <a:prstGeom prst="rect">
            <a:avLst/>
          </a:prstGeom>
        </p:spPr>
      </p:pic>
      <p:pic>
        <p:nvPicPr>
          <p:cNvPr id="21" name="図 20" descr="アイコン が含まれている画像&#10;&#10;AI 生成コンテンツは誤りを含む可能性があります。">
            <a:extLst>
              <a:ext uri="{FF2B5EF4-FFF2-40B4-BE49-F238E27FC236}">
                <a16:creationId xmlns:a16="http://schemas.microsoft.com/office/drawing/2014/main" id="{CD7BF23F-38AB-E40E-5AE4-6F4B043C88D5}"/>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845760" y="1213214"/>
            <a:ext cx="398769" cy="398769"/>
          </a:xfrm>
          <a:prstGeom prst="rect">
            <a:avLst/>
          </a:prstGeom>
        </p:spPr>
      </p:pic>
      <p:pic>
        <p:nvPicPr>
          <p:cNvPr id="24" name="図 23" descr="アイコン&#10;&#10;AI 生成コンテンツは誤りを含む可能性があります。">
            <a:extLst>
              <a:ext uri="{FF2B5EF4-FFF2-40B4-BE49-F238E27FC236}">
                <a16:creationId xmlns:a16="http://schemas.microsoft.com/office/drawing/2014/main" id="{C688074C-B2D6-5B23-CB6E-ADE6CF640ED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301880" y="1213214"/>
            <a:ext cx="398769" cy="398769"/>
          </a:xfrm>
          <a:prstGeom prst="rect">
            <a:avLst/>
          </a:prstGeom>
        </p:spPr>
      </p:pic>
      <p:sp>
        <p:nvSpPr>
          <p:cNvPr id="9" name="テキスト ボックス 8">
            <a:extLst>
              <a:ext uri="{FF2B5EF4-FFF2-40B4-BE49-F238E27FC236}">
                <a16:creationId xmlns:a16="http://schemas.microsoft.com/office/drawing/2014/main" id="{4898C544-BE51-7547-492B-8A7D79E0CB23}"/>
              </a:ext>
            </a:extLst>
          </p:cNvPr>
          <p:cNvSpPr txBox="1"/>
          <p:nvPr/>
        </p:nvSpPr>
        <p:spPr>
          <a:xfrm>
            <a:off x="-95557" y="1912645"/>
            <a:ext cx="9239558" cy="348109"/>
          </a:xfrm>
          <a:prstGeom prst="rect">
            <a:avLst/>
          </a:prstGeom>
          <a:noFill/>
        </p:spPr>
        <p:txBody>
          <a:bodyPr wrap="square">
            <a:spAutoFit/>
          </a:bodyPr>
          <a:lstStyle/>
          <a:p>
            <a:pPr algn="ctr"/>
            <a:r>
              <a:rPr lang="ja-JP" altLang="en-US" sz="1662" b="1"/>
              <a:t>地域全体で若者のＩＴ人材を育成し、より付加価値の高い産業基盤の形成を進めます。</a:t>
            </a:r>
            <a:endParaRPr lang="ja-JP" altLang="en-US" sz="1662"/>
          </a:p>
        </p:txBody>
      </p:sp>
      <p:grpSp>
        <p:nvGrpSpPr>
          <p:cNvPr id="41" name="グループ化 40">
            <a:extLst>
              <a:ext uri="{FF2B5EF4-FFF2-40B4-BE49-F238E27FC236}">
                <a16:creationId xmlns:a16="http://schemas.microsoft.com/office/drawing/2014/main" id="{54C00395-59D6-4663-6E1A-02A5751A9C2B}"/>
              </a:ext>
            </a:extLst>
          </p:cNvPr>
          <p:cNvGrpSpPr/>
          <p:nvPr/>
        </p:nvGrpSpPr>
        <p:grpSpPr>
          <a:xfrm>
            <a:off x="169856" y="2612564"/>
            <a:ext cx="2871138" cy="3265849"/>
            <a:chOff x="135849" y="4165915"/>
            <a:chExt cx="3110400" cy="2032058"/>
          </a:xfrm>
        </p:grpSpPr>
        <p:sp>
          <p:nvSpPr>
            <p:cNvPr id="11" name="四角形: 角を丸くする 10">
              <a:extLst>
                <a:ext uri="{FF2B5EF4-FFF2-40B4-BE49-F238E27FC236}">
                  <a16:creationId xmlns:a16="http://schemas.microsoft.com/office/drawing/2014/main" id="{FA38081E-0AD0-5A2D-634C-071279EFFBC3}"/>
                </a:ext>
              </a:extLst>
            </p:cNvPr>
            <p:cNvSpPr/>
            <p:nvPr/>
          </p:nvSpPr>
          <p:spPr>
            <a:xfrm>
              <a:off x="136575" y="4165915"/>
              <a:ext cx="3109674" cy="206767"/>
            </a:xfrm>
            <a:prstGeom prst="roundRect">
              <a:avLst/>
            </a:prstGeom>
            <a:solidFill>
              <a:srgbClr val="FDE8E9"/>
            </a:solidFill>
            <a:ln>
              <a:noFill/>
            </a:ln>
          </p:spPr>
          <p:style>
            <a:lnRef idx="2">
              <a:schemeClr val="accent1">
                <a:shade val="15000"/>
              </a:schemeClr>
            </a:lnRef>
            <a:fillRef idx="1">
              <a:schemeClr val="accent1"/>
            </a:fillRef>
            <a:effectRef idx="0">
              <a:schemeClr val="accent1"/>
            </a:effectRef>
            <a:fontRef idx="minor">
              <a:schemeClr val="lt1"/>
            </a:fontRef>
          </p:style>
          <p:txBody>
            <a:bodyPr lIns="66462" rIns="66462" rtlCol="0" anchor="ctr"/>
            <a:lstStyle/>
            <a:p>
              <a:pPr algn="ctr"/>
              <a:r>
                <a:rPr lang="ja-JP" altLang="en-US" sz="1108" b="1">
                  <a:solidFill>
                    <a:schemeClr val="tx1"/>
                  </a:solidFill>
                  <a:ea typeface="游ゴシック"/>
                </a:rPr>
                <a:t>若者ＩＴキャリア形成支援・魅力発信講座</a:t>
              </a:r>
            </a:p>
          </p:txBody>
        </p:sp>
        <p:sp>
          <p:nvSpPr>
            <p:cNvPr id="15" name="四角形: 角を丸くする 14">
              <a:extLst>
                <a:ext uri="{FF2B5EF4-FFF2-40B4-BE49-F238E27FC236}">
                  <a16:creationId xmlns:a16="http://schemas.microsoft.com/office/drawing/2014/main" id="{0DD880B5-60BF-566D-3FD2-7EC74679FF9E}"/>
                </a:ext>
              </a:extLst>
            </p:cNvPr>
            <p:cNvSpPr/>
            <p:nvPr/>
          </p:nvSpPr>
          <p:spPr>
            <a:xfrm>
              <a:off x="135849" y="4361973"/>
              <a:ext cx="3110400" cy="1836000"/>
            </a:xfrm>
            <a:prstGeom prst="roundRect">
              <a:avLst>
                <a:gd name="adj" fmla="val 281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6462" rIns="66462" rtlCol="0" anchor="t"/>
            <a:lstStyle/>
            <a:p>
              <a:r>
                <a:rPr lang="ja-JP" altLang="en-US" sz="1108">
                  <a:solidFill>
                    <a:schemeClr val="tx1"/>
                  </a:solidFill>
                  <a:ea typeface="游ゴシック"/>
                </a:rPr>
                <a:t>●対象：学生</a:t>
              </a:r>
              <a:endParaRPr lang="en-US" altLang="ja-JP" sz="1108">
                <a:solidFill>
                  <a:schemeClr val="tx1"/>
                </a:solidFill>
                <a:ea typeface="游ゴシック"/>
              </a:endParaRPr>
            </a:p>
            <a:p>
              <a:r>
                <a:rPr lang="ja-JP" altLang="en-US" sz="1108">
                  <a:solidFill>
                    <a:schemeClr val="tx1"/>
                  </a:solidFill>
                  <a:ea typeface="游ゴシック"/>
                </a:rPr>
                <a:t>●目的：学生が</a:t>
              </a:r>
              <a:r>
                <a:rPr lang="ja-JP" altLang="en-US" sz="1108" u="sng">
                  <a:solidFill>
                    <a:schemeClr val="tx1"/>
                  </a:solidFill>
                  <a:ea typeface="游ゴシック"/>
                </a:rPr>
                <a:t>文系・理系の専攻によらず</a:t>
              </a:r>
              <a:r>
                <a:rPr lang="ja-JP" altLang="en-US" sz="1108">
                  <a:solidFill>
                    <a:schemeClr val="tx1"/>
                  </a:solidFill>
                  <a:ea typeface="游ゴシック"/>
                </a:rPr>
                <a:t>、ＩＴ分野での活躍や就職をイメージできるように地域企業やＩＴの魅力を発信する。</a:t>
              </a:r>
              <a:endParaRPr lang="en-US" altLang="ja-JP" sz="1108">
                <a:solidFill>
                  <a:schemeClr val="tx1"/>
                </a:solidFill>
                <a:ea typeface="游ゴシック"/>
              </a:endParaRPr>
            </a:p>
            <a:p>
              <a:r>
                <a:rPr lang="ja-JP" altLang="en-US" sz="1108">
                  <a:solidFill>
                    <a:schemeClr val="tx1"/>
                  </a:solidFill>
                  <a:ea typeface="游ゴシック"/>
                </a:rPr>
                <a:t>●内容：地域で働く</a:t>
              </a:r>
              <a:r>
                <a:rPr lang="ja-JP" altLang="en-US" sz="1108" u="sng">
                  <a:solidFill>
                    <a:schemeClr val="tx1"/>
                  </a:solidFill>
                  <a:ea typeface="游ゴシック"/>
                </a:rPr>
                <a:t>文系出身のエンジニアやＵターン経験者の事例などを紹介</a:t>
              </a:r>
              <a:r>
                <a:rPr lang="ja-JP" altLang="en-US" sz="1108">
                  <a:solidFill>
                    <a:schemeClr val="tx1"/>
                  </a:solidFill>
                  <a:ea typeface="游ゴシック"/>
                </a:rPr>
                <a:t>します。</a:t>
              </a:r>
              <a:endParaRPr lang="en-US" altLang="ja-JP" sz="1108">
                <a:solidFill>
                  <a:schemeClr val="tx1"/>
                </a:solidFill>
                <a:ea typeface="游ゴシック"/>
              </a:endParaRPr>
            </a:p>
            <a:p>
              <a:endParaRPr lang="ja-JP" altLang="en-US" sz="1108">
                <a:solidFill>
                  <a:schemeClr val="tx1"/>
                </a:solidFill>
                <a:ea typeface="游ゴシック"/>
              </a:endParaRPr>
            </a:p>
          </p:txBody>
        </p:sp>
      </p:grpSp>
      <p:grpSp>
        <p:nvGrpSpPr>
          <p:cNvPr id="42" name="グループ化 41">
            <a:extLst>
              <a:ext uri="{FF2B5EF4-FFF2-40B4-BE49-F238E27FC236}">
                <a16:creationId xmlns:a16="http://schemas.microsoft.com/office/drawing/2014/main" id="{50B17842-A275-2182-DA22-3D83D73E6F10}"/>
              </a:ext>
            </a:extLst>
          </p:cNvPr>
          <p:cNvGrpSpPr/>
          <p:nvPr/>
        </p:nvGrpSpPr>
        <p:grpSpPr>
          <a:xfrm>
            <a:off x="3132667" y="2598727"/>
            <a:ext cx="2874066" cy="3279686"/>
            <a:chOff x="3391910" y="3991361"/>
            <a:chExt cx="3113572" cy="2196579"/>
          </a:xfrm>
        </p:grpSpPr>
        <p:sp>
          <p:nvSpPr>
            <p:cNvPr id="16" name="四角形: 角を丸くする 15">
              <a:extLst>
                <a:ext uri="{FF2B5EF4-FFF2-40B4-BE49-F238E27FC236}">
                  <a16:creationId xmlns:a16="http://schemas.microsoft.com/office/drawing/2014/main" id="{068FDA14-86E5-9DE3-B563-7D8F30360BF4}"/>
                </a:ext>
              </a:extLst>
            </p:cNvPr>
            <p:cNvSpPr/>
            <p:nvPr/>
          </p:nvSpPr>
          <p:spPr>
            <a:xfrm>
              <a:off x="3391910" y="3991361"/>
              <a:ext cx="3109674" cy="222564"/>
            </a:xfrm>
            <a:prstGeom prst="roundRect">
              <a:avLst/>
            </a:prstGeom>
            <a:solidFill>
              <a:srgbClr val="FDE8E9"/>
            </a:solidFill>
            <a:ln>
              <a:noFill/>
            </a:ln>
          </p:spPr>
          <p:style>
            <a:lnRef idx="2">
              <a:schemeClr val="accent1">
                <a:shade val="15000"/>
              </a:schemeClr>
            </a:lnRef>
            <a:fillRef idx="1">
              <a:schemeClr val="accent1"/>
            </a:fillRef>
            <a:effectRef idx="0">
              <a:schemeClr val="accent1"/>
            </a:effectRef>
            <a:fontRef idx="minor">
              <a:schemeClr val="lt1"/>
            </a:fontRef>
          </p:style>
          <p:txBody>
            <a:bodyPr lIns="66462" rIns="66462" rtlCol="0" anchor="ctr"/>
            <a:lstStyle/>
            <a:p>
              <a:pPr algn="ctr"/>
              <a:r>
                <a:rPr lang="ja-JP" altLang="en-US" sz="1108" b="1">
                  <a:solidFill>
                    <a:schemeClr val="tx1"/>
                  </a:solidFill>
                  <a:ea typeface="游ゴシック"/>
                </a:rPr>
                <a:t>若者ＩＴキャリア形成支援・開発体験講座</a:t>
              </a:r>
            </a:p>
          </p:txBody>
        </p:sp>
        <p:sp>
          <p:nvSpPr>
            <p:cNvPr id="18" name="四角形: 角を丸くする 17">
              <a:extLst>
                <a:ext uri="{FF2B5EF4-FFF2-40B4-BE49-F238E27FC236}">
                  <a16:creationId xmlns:a16="http://schemas.microsoft.com/office/drawing/2014/main" id="{D622F8F2-60D7-CC5D-90F7-3CF8A4780933}"/>
                </a:ext>
              </a:extLst>
            </p:cNvPr>
            <p:cNvSpPr/>
            <p:nvPr/>
          </p:nvSpPr>
          <p:spPr>
            <a:xfrm>
              <a:off x="3395082" y="4211666"/>
              <a:ext cx="3110400" cy="1976274"/>
            </a:xfrm>
            <a:prstGeom prst="roundRect">
              <a:avLst>
                <a:gd name="adj" fmla="val 281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6462" rIns="66462" rtlCol="0" anchor="t"/>
            <a:lstStyle/>
            <a:p>
              <a:r>
                <a:rPr lang="ja-JP" altLang="en-US" sz="1108">
                  <a:solidFill>
                    <a:schemeClr val="tx1"/>
                  </a:solidFill>
                  <a:ea typeface="游ゴシック"/>
                </a:rPr>
                <a:t>●対象：</a:t>
              </a:r>
              <a:r>
                <a:rPr lang="ja-JP" altLang="en-US" sz="1108" u="sng">
                  <a:solidFill>
                    <a:schemeClr val="tx1"/>
                  </a:solidFill>
                  <a:ea typeface="游ゴシック"/>
                </a:rPr>
                <a:t>理系を専攻する学生</a:t>
              </a:r>
              <a:endParaRPr lang="en-US" altLang="ja-JP" sz="1108" u="sng">
                <a:solidFill>
                  <a:schemeClr val="tx1"/>
                </a:solidFill>
                <a:ea typeface="游ゴシック"/>
              </a:endParaRPr>
            </a:p>
            <a:p>
              <a:r>
                <a:rPr lang="ja-JP" altLang="en-US" sz="1108">
                  <a:solidFill>
                    <a:schemeClr val="tx1"/>
                  </a:solidFill>
                  <a:ea typeface="游ゴシック"/>
                </a:rPr>
                <a:t>●目的：理工系人材が地域企業の研究開発についての理解を深める機会を創出する。</a:t>
              </a:r>
              <a:endParaRPr lang="en-US" altLang="ja-JP" sz="1108">
                <a:solidFill>
                  <a:schemeClr val="tx1"/>
                </a:solidFill>
                <a:ea typeface="游ゴシック"/>
              </a:endParaRPr>
            </a:p>
            <a:p>
              <a:r>
                <a:rPr lang="ja-JP" altLang="en-US" sz="1108">
                  <a:solidFill>
                    <a:schemeClr val="tx1"/>
                  </a:solidFill>
                  <a:ea typeface="游ゴシック"/>
                </a:rPr>
                <a:t>●内容：地域企業が行う高度なデジタル技術を駆使した開発実績を紹介し、その</a:t>
              </a:r>
              <a:r>
                <a:rPr lang="ja-JP" altLang="en-US" sz="1108" u="sng">
                  <a:solidFill>
                    <a:schemeClr val="tx1"/>
                  </a:solidFill>
                  <a:ea typeface="游ゴシック"/>
                </a:rPr>
                <a:t>開発を体験する講座</a:t>
              </a:r>
              <a:r>
                <a:rPr lang="ja-JP" altLang="en-US" sz="1108">
                  <a:solidFill>
                    <a:schemeClr val="tx1"/>
                  </a:solidFill>
                  <a:ea typeface="游ゴシック"/>
                </a:rPr>
                <a:t>を実施します。</a:t>
              </a:r>
              <a:endParaRPr lang="en-US" altLang="ja-JP" sz="1108">
                <a:solidFill>
                  <a:schemeClr val="tx1"/>
                </a:solidFill>
                <a:ea typeface="游ゴシック"/>
              </a:endParaRPr>
            </a:p>
            <a:p>
              <a:r>
                <a:rPr lang="ja-JP" altLang="en-US" sz="1108">
                  <a:solidFill>
                    <a:schemeClr val="tx1"/>
                  </a:solidFill>
                  <a:ea typeface="游ゴシック"/>
                </a:rPr>
                <a:t>　</a:t>
              </a:r>
            </a:p>
          </p:txBody>
        </p:sp>
      </p:grpSp>
      <p:grpSp>
        <p:nvGrpSpPr>
          <p:cNvPr id="43" name="グループ化 42">
            <a:extLst>
              <a:ext uri="{FF2B5EF4-FFF2-40B4-BE49-F238E27FC236}">
                <a16:creationId xmlns:a16="http://schemas.microsoft.com/office/drawing/2014/main" id="{005DD22C-D0E2-4675-F603-06DA02533675}"/>
              </a:ext>
            </a:extLst>
          </p:cNvPr>
          <p:cNvGrpSpPr/>
          <p:nvPr/>
        </p:nvGrpSpPr>
        <p:grpSpPr>
          <a:xfrm>
            <a:off x="6094807" y="2595353"/>
            <a:ext cx="2874737" cy="3283057"/>
            <a:chOff x="6654041" y="3968579"/>
            <a:chExt cx="3114298" cy="2219361"/>
          </a:xfrm>
        </p:grpSpPr>
        <p:sp>
          <p:nvSpPr>
            <p:cNvPr id="25" name="四角形: 角を丸くする 24">
              <a:extLst>
                <a:ext uri="{FF2B5EF4-FFF2-40B4-BE49-F238E27FC236}">
                  <a16:creationId xmlns:a16="http://schemas.microsoft.com/office/drawing/2014/main" id="{4C0C5896-EE4D-4A82-4CA1-A439F7D22AE2}"/>
                </a:ext>
              </a:extLst>
            </p:cNvPr>
            <p:cNvSpPr/>
            <p:nvPr/>
          </p:nvSpPr>
          <p:spPr>
            <a:xfrm>
              <a:off x="6654041" y="3968579"/>
              <a:ext cx="3109674" cy="224641"/>
            </a:xfrm>
            <a:prstGeom prst="roundRect">
              <a:avLst/>
            </a:prstGeom>
            <a:solidFill>
              <a:srgbClr val="FDE8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108" b="1">
                  <a:solidFill>
                    <a:schemeClr val="tx1"/>
                  </a:solidFill>
                  <a:ea typeface="游ゴシック"/>
                </a:rPr>
                <a:t>プロジェクトマネージャー育成講座</a:t>
              </a:r>
            </a:p>
          </p:txBody>
        </p:sp>
        <p:sp>
          <p:nvSpPr>
            <p:cNvPr id="26" name="四角形: 角を丸くする 25">
              <a:extLst>
                <a:ext uri="{FF2B5EF4-FFF2-40B4-BE49-F238E27FC236}">
                  <a16:creationId xmlns:a16="http://schemas.microsoft.com/office/drawing/2014/main" id="{C6E15F9D-539D-14C9-CDC1-52D477F5ECAE}"/>
                </a:ext>
              </a:extLst>
            </p:cNvPr>
            <p:cNvSpPr/>
            <p:nvPr/>
          </p:nvSpPr>
          <p:spPr>
            <a:xfrm>
              <a:off x="6657939" y="4193220"/>
              <a:ext cx="3110400" cy="1994720"/>
            </a:xfrm>
            <a:prstGeom prst="roundRect">
              <a:avLst>
                <a:gd name="adj" fmla="val 2817"/>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66462" rIns="66462" rtlCol="0" anchor="t"/>
            <a:lstStyle/>
            <a:p>
              <a:r>
                <a:rPr lang="ja-JP" altLang="en-US" sz="1108">
                  <a:solidFill>
                    <a:schemeClr val="tx1"/>
                  </a:solidFill>
                  <a:ea typeface="游ゴシック"/>
                </a:rPr>
                <a:t>●対象：市内のＩＴ関連事業者等</a:t>
              </a:r>
              <a:endParaRPr lang="en-US" altLang="ja-JP" sz="1108">
                <a:solidFill>
                  <a:schemeClr val="tx1"/>
                </a:solidFill>
                <a:ea typeface="游ゴシック"/>
              </a:endParaRPr>
            </a:p>
            <a:p>
              <a:r>
                <a:rPr lang="ja-JP" altLang="en-US" sz="1108">
                  <a:solidFill>
                    <a:schemeClr val="tx1"/>
                  </a:solidFill>
                  <a:ea typeface="游ゴシック"/>
                </a:rPr>
                <a:t>●目的：より付加価値の高い受注を実現するためにＩＴビジネススキルを習得する。</a:t>
              </a:r>
              <a:endParaRPr lang="en-US" altLang="ja-JP" sz="1108">
                <a:solidFill>
                  <a:schemeClr val="tx1"/>
                </a:solidFill>
                <a:ea typeface="游ゴシック"/>
              </a:endParaRPr>
            </a:p>
            <a:p>
              <a:r>
                <a:rPr lang="ja-JP" altLang="en-US" sz="1108">
                  <a:solidFill>
                    <a:schemeClr val="tx1"/>
                  </a:solidFill>
                  <a:ea typeface="游ゴシック"/>
                </a:rPr>
                <a:t>●内容：</a:t>
              </a:r>
              <a:r>
                <a:rPr lang="ja-JP" altLang="en-US" sz="1108" u="sng">
                  <a:solidFill>
                    <a:schemeClr val="tx1"/>
                  </a:solidFill>
                  <a:ea typeface="游ゴシック"/>
                </a:rPr>
                <a:t>マネジメントスキルに関する講座</a:t>
              </a:r>
              <a:r>
                <a:rPr lang="ja-JP" altLang="en-US" sz="1108">
                  <a:solidFill>
                    <a:schemeClr val="tx1"/>
                  </a:solidFill>
                  <a:ea typeface="游ゴシック"/>
                </a:rPr>
                <a:t>の実施と</a:t>
              </a:r>
              <a:r>
                <a:rPr lang="ja-JP" altLang="en-US" sz="1108" u="sng">
                  <a:solidFill>
                    <a:schemeClr val="tx1"/>
                  </a:solidFill>
                  <a:ea typeface="游ゴシック"/>
                </a:rPr>
                <a:t>企業間の交流機会の創出</a:t>
              </a:r>
              <a:r>
                <a:rPr lang="ja-JP" altLang="en-US" sz="1108">
                  <a:solidFill>
                    <a:schemeClr val="tx1"/>
                  </a:solidFill>
                  <a:ea typeface="游ゴシック"/>
                </a:rPr>
                <a:t>により、スキルの定着を図ります。</a:t>
              </a:r>
            </a:p>
          </p:txBody>
        </p:sp>
      </p:grpSp>
      <p:pic>
        <p:nvPicPr>
          <p:cNvPr id="45" name="図 44">
            <a:extLst>
              <a:ext uri="{FF2B5EF4-FFF2-40B4-BE49-F238E27FC236}">
                <a16:creationId xmlns:a16="http://schemas.microsoft.com/office/drawing/2014/main" id="{7F30DA3D-E80F-C0A0-451C-1A5BA91038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87261" y="4025906"/>
            <a:ext cx="2487843" cy="1658562"/>
          </a:xfrm>
          <a:prstGeom prst="rect">
            <a:avLst/>
          </a:prstGeom>
        </p:spPr>
      </p:pic>
      <p:sp>
        <p:nvSpPr>
          <p:cNvPr id="46" name="テキスト ボックス 45">
            <a:extLst>
              <a:ext uri="{FF2B5EF4-FFF2-40B4-BE49-F238E27FC236}">
                <a16:creationId xmlns:a16="http://schemas.microsoft.com/office/drawing/2014/main" id="{D947001E-437F-B13C-5060-3F0532F967CF}"/>
              </a:ext>
            </a:extLst>
          </p:cNvPr>
          <p:cNvSpPr txBox="1"/>
          <p:nvPr/>
        </p:nvSpPr>
        <p:spPr>
          <a:xfrm>
            <a:off x="227654" y="2193817"/>
            <a:ext cx="8832999" cy="404726"/>
          </a:xfrm>
          <a:prstGeom prst="rect">
            <a:avLst/>
          </a:prstGeom>
          <a:noFill/>
        </p:spPr>
        <p:txBody>
          <a:bodyPr wrap="square" rtlCol="0">
            <a:spAutoFit/>
          </a:bodyPr>
          <a:lstStyle/>
          <a:p>
            <a:r>
              <a:rPr kumimoji="1" lang="ja-JP" altLang="en-US" sz="1015">
                <a:latin typeface="+mn-ea"/>
              </a:rPr>
              <a:t>　盛岡市は、</a:t>
            </a:r>
            <a:r>
              <a:rPr kumimoji="1" lang="ja-JP" altLang="en-US" sz="1015" b="1">
                <a:latin typeface="+mn-ea"/>
              </a:rPr>
              <a:t>情報通信業の立地事業所数が東北第２位</a:t>
            </a:r>
            <a:r>
              <a:rPr kumimoji="1" lang="ja-JP" altLang="en-US" sz="1015">
                <a:latin typeface="+mn-ea"/>
              </a:rPr>
              <a:t>であり、情報通信・ソフトウェアを学ぶ</a:t>
            </a:r>
            <a:r>
              <a:rPr kumimoji="1" lang="ja-JP" altLang="en-US" sz="1015" b="1">
                <a:latin typeface="+mn-ea"/>
              </a:rPr>
              <a:t>学術機関にも恵まれたまち</a:t>
            </a:r>
            <a:r>
              <a:rPr kumimoji="1" lang="ja-JP" altLang="en-US" sz="1015">
                <a:latin typeface="+mn-ea"/>
              </a:rPr>
              <a:t>であることから、ＩＴ産業をリーディング産業と位置付けた各種取組を進めています。ＩＴ人材の不足という喫緊の課題に対して、次の取組を新たに開始します。</a:t>
            </a:r>
          </a:p>
        </p:txBody>
      </p:sp>
      <p:sp>
        <p:nvSpPr>
          <p:cNvPr id="30" name="テキスト ボックス 29">
            <a:extLst>
              <a:ext uri="{FF2B5EF4-FFF2-40B4-BE49-F238E27FC236}">
                <a16:creationId xmlns:a16="http://schemas.microsoft.com/office/drawing/2014/main" id="{69F229AC-FCAB-9519-CC7F-0D00F79F63B3}"/>
              </a:ext>
            </a:extLst>
          </p:cNvPr>
          <p:cNvSpPr txBox="1"/>
          <p:nvPr/>
        </p:nvSpPr>
        <p:spPr>
          <a:xfrm>
            <a:off x="5431902" y="6046267"/>
            <a:ext cx="3739956" cy="205890"/>
          </a:xfrm>
          <a:prstGeom prst="rect">
            <a:avLst/>
          </a:prstGeom>
          <a:noFill/>
        </p:spPr>
        <p:txBody>
          <a:bodyPr wrap="square" rtlCol="0">
            <a:spAutoFit/>
          </a:bodyPr>
          <a:lstStyle/>
          <a:p>
            <a:r>
              <a:rPr kumimoji="1" lang="en-US" altLang="ja-JP" sz="738">
                <a:latin typeface="+mn-ea"/>
              </a:rPr>
              <a:t>※</a:t>
            </a:r>
            <a:r>
              <a:rPr kumimoji="1" lang="ja-JP" altLang="en-US" sz="738">
                <a:latin typeface="+mn-ea"/>
              </a:rPr>
              <a:t>画像は、講座のイメージであり、実在の人物・団体・製品とは関係ありません。</a:t>
            </a:r>
          </a:p>
        </p:txBody>
      </p:sp>
      <p:grpSp>
        <p:nvGrpSpPr>
          <p:cNvPr id="29" name="グループ化 28">
            <a:extLst>
              <a:ext uri="{FF2B5EF4-FFF2-40B4-BE49-F238E27FC236}">
                <a16:creationId xmlns:a16="http://schemas.microsoft.com/office/drawing/2014/main" id="{79B7FA0D-1472-0ABB-F727-FBB148F29D89}"/>
              </a:ext>
            </a:extLst>
          </p:cNvPr>
          <p:cNvGrpSpPr/>
          <p:nvPr/>
        </p:nvGrpSpPr>
        <p:grpSpPr>
          <a:xfrm>
            <a:off x="277944" y="5534271"/>
            <a:ext cx="2706474" cy="498462"/>
            <a:chOff x="301106" y="5512763"/>
            <a:chExt cx="2932013" cy="540000"/>
          </a:xfrm>
        </p:grpSpPr>
        <p:sp>
          <p:nvSpPr>
            <p:cNvPr id="27" name="楕円 26">
              <a:extLst>
                <a:ext uri="{FF2B5EF4-FFF2-40B4-BE49-F238E27FC236}">
                  <a16:creationId xmlns:a16="http://schemas.microsoft.com/office/drawing/2014/main" id="{02E3B573-0B57-7B4E-58D5-15227F096A53}"/>
                </a:ext>
              </a:extLst>
            </p:cNvPr>
            <p:cNvSpPr/>
            <p:nvPr/>
          </p:nvSpPr>
          <p:spPr>
            <a:xfrm>
              <a:off x="301106" y="5512763"/>
              <a:ext cx="2932013" cy="540000"/>
            </a:xfrm>
            <a:prstGeom prst="ellipse">
              <a:avLst/>
            </a:prstGeom>
            <a:solidFill>
              <a:srgbClr val="F177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77" b="1">
                  <a:solidFill>
                    <a:schemeClr val="bg1"/>
                  </a:solidFill>
                </a:rPr>
                <a:t>地域企業の</a:t>
              </a:r>
              <a:endParaRPr kumimoji="1" lang="en-US" altLang="ja-JP" sz="1477" b="1">
                <a:solidFill>
                  <a:schemeClr val="bg1"/>
                </a:solidFill>
              </a:endParaRPr>
            </a:p>
            <a:p>
              <a:pPr algn="ctr"/>
              <a:r>
                <a:rPr kumimoji="1" lang="ja-JP" altLang="en-US" sz="1477" b="1">
                  <a:solidFill>
                    <a:schemeClr val="bg1"/>
                  </a:solidFill>
                </a:rPr>
                <a:t>認知度向上</a:t>
              </a:r>
            </a:p>
          </p:txBody>
        </p:sp>
        <p:sp>
          <p:nvSpPr>
            <p:cNvPr id="22" name="矢印: 上 21">
              <a:extLst>
                <a:ext uri="{FF2B5EF4-FFF2-40B4-BE49-F238E27FC236}">
                  <a16:creationId xmlns:a16="http://schemas.microsoft.com/office/drawing/2014/main" id="{0D3D443B-DFF4-96D0-4C3B-8D74733B8305}"/>
                </a:ext>
              </a:extLst>
            </p:cNvPr>
            <p:cNvSpPr/>
            <p:nvPr/>
          </p:nvSpPr>
          <p:spPr>
            <a:xfrm>
              <a:off x="2335062" y="5687443"/>
              <a:ext cx="239232" cy="290248"/>
            </a:xfrm>
            <a:prstGeom prst="upArrow">
              <a:avLst/>
            </a:prstGeom>
            <a:solidFill>
              <a:schemeClr val="bg1"/>
            </a:solidFill>
            <a:ln w="3175">
              <a:solidFill>
                <a:srgbClr val="F177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grpSp>
      <p:grpSp>
        <p:nvGrpSpPr>
          <p:cNvPr id="37" name="グループ化 36">
            <a:extLst>
              <a:ext uri="{FF2B5EF4-FFF2-40B4-BE49-F238E27FC236}">
                <a16:creationId xmlns:a16="http://schemas.microsoft.com/office/drawing/2014/main" id="{3058EA03-8526-041F-15FA-12ABCE3E5BC8}"/>
              </a:ext>
            </a:extLst>
          </p:cNvPr>
          <p:cNvGrpSpPr/>
          <p:nvPr/>
        </p:nvGrpSpPr>
        <p:grpSpPr>
          <a:xfrm>
            <a:off x="6206235" y="5558621"/>
            <a:ext cx="2706474" cy="498462"/>
            <a:chOff x="6723421" y="5539142"/>
            <a:chExt cx="2932013" cy="540000"/>
          </a:xfrm>
        </p:grpSpPr>
        <p:sp>
          <p:nvSpPr>
            <p:cNvPr id="32" name="楕円 31">
              <a:extLst>
                <a:ext uri="{FF2B5EF4-FFF2-40B4-BE49-F238E27FC236}">
                  <a16:creationId xmlns:a16="http://schemas.microsoft.com/office/drawing/2014/main" id="{D99AB071-85F3-3EAB-70D8-6C3CDE61E447}"/>
                </a:ext>
              </a:extLst>
            </p:cNvPr>
            <p:cNvSpPr/>
            <p:nvPr/>
          </p:nvSpPr>
          <p:spPr>
            <a:xfrm>
              <a:off x="6723421" y="5539142"/>
              <a:ext cx="2932013" cy="540000"/>
            </a:xfrm>
            <a:prstGeom prst="ellipse">
              <a:avLst/>
            </a:prstGeom>
            <a:solidFill>
              <a:srgbClr val="F177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77" b="1">
                  <a:solidFill>
                    <a:schemeClr val="bg1"/>
                  </a:solidFill>
                </a:rPr>
                <a:t>ＩＴ産業の</a:t>
              </a:r>
              <a:endParaRPr kumimoji="1" lang="en-US" altLang="ja-JP" sz="1477" b="1">
                <a:solidFill>
                  <a:schemeClr val="bg1"/>
                </a:solidFill>
              </a:endParaRPr>
            </a:p>
            <a:p>
              <a:pPr algn="ctr"/>
              <a:r>
                <a:rPr kumimoji="1" lang="ja-JP" altLang="en-US" sz="1477" b="1">
                  <a:solidFill>
                    <a:schemeClr val="bg1"/>
                  </a:solidFill>
                </a:rPr>
                <a:t>高付加価値化</a:t>
              </a:r>
            </a:p>
          </p:txBody>
        </p:sp>
        <p:sp>
          <p:nvSpPr>
            <p:cNvPr id="23" name="矢印: 上 22">
              <a:extLst>
                <a:ext uri="{FF2B5EF4-FFF2-40B4-BE49-F238E27FC236}">
                  <a16:creationId xmlns:a16="http://schemas.microsoft.com/office/drawing/2014/main" id="{3C4149CC-51A3-F144-2CAF-320E78ED5127}"/>
                </a:ext>
              </a:extLst>
            </p:cNvPr>
            <p:cNvSpPr/>
            <p:nvPr/>
          </p:nvSpPr>
          <p:spPr>
            <a:xfrm>
              <a:off x="8817873" y="5691909"/>
              <a:ext cx="239232" cy="290248"/>
            </a:xfrm>
            <a:prstGeom prst="upArrow">
              <a:avLst/>
            </a:prstGeom>
            <a:solidFill>
              <a:schemeClr val="bg1"/>
            </a:solidFill>
            <a:ln w="3175">
              <a:solidFill>
                <a:srgbClr val="F177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grpSp>
      <p:grpSp>
        <p:nvGrpSpPr>
          <p:cNvPr id="33" name="グループ化 32">
            <a:extLst>
              <a:ext uri="{FF2B5EF4-FFF2-40B4-BE49-F238E27FC236}">
                <a16:creationId xmlns:a16="http://schemas.microsoft.com/office/drawing/2014/main" id="{4B80BCFA-7F8C-78F4-EFE6-5E52E3958459}"/>
              </a:ext>
            </a:extLst>
          </p:cNvPr>
          <p:cNvGrpSpPr/>
          <p:nvPr/>
        </p:nvGrpSpPr>
        <p:grpSpPr>
          <a:xfrm>
            <a:off x="3193566" y="5560396"/>
            <a:ext cx="2706474" cy="498462"/>
            <a:chOff x="3459696" y="5354792"/>
            <a:chExt cx="2932013" cy="540000"/>
          </a:xfrm>
        </p:grpSpPr>
        <p:sp>
          <p:nvSpPr>
            <p:cNvPr id="31" name="楕円 30">
              <a:extLst>
                <a:ext uri="{FF2B5EF4-FFF2-40B4-BE49-F238E27FC236}">
                  <a16:creationId xmlns:a16="http://schemas.microsoft.com/office/drawing/2014/main" id="{6C4BD708-6C70-D210-51E4-170171990902}"/>
                </a:ext>
              </a:extLst>
            </p:cNvPr>
            <p:cNvSpPr/>
            <p:nvPr/>
          </p:nvSpPr>
          <p:spPr>
            <a:xfrm>
              <a:off x="3459696" y="5354792"/>
              <a:ext cx="2932013" cy="540000"/>
            </a:xfrm>
            <a:prstGeom prst="ellipse">
              <a:avLst/>
            </a:prstGeom>
            <a:solidFill>
              <a:srgbClr val="F177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77" b="1">
                  <a:solidFill>
                    <a:schemeClr val="bg1"/>
                  </a:solidFill>
                </a:rPr>
                <a:t>理工系人材の</a:t>
              </a:r>
            </a:p>
            <a:p>
              <a:pPr algn="ctr"/>
              <a:r>
                <a:rPr kumimoji="1" lang="ja-JP" altLang="en-US" sz="1477" b="1">
                  <a:solidFill>
                    <a:schemeClr val="bg1"/>
                  </a:solidFill>
                </a:rPr>
                <a:t>地元定着促進</a:t>
              </a:r>
            </a:p>
          </p:txBody>
        </p:sp>
        <p:sp>
          <p:nvSpPr>
            <p:cNvPr id="28" name="矢印: 上 27">
              <a:extLst>
                <a:ext uri="{FF2B5EF4-FFF2-40B4-BE49-F238E27FC236}">
                  <a16:creationId xmlns:a16="http://schemas.microsoft.com/office/drawing/2014/main" id="{EA7C06DD-E78B-830C-5FBB-66486BB4D528}"/>
                </a:ext>
              </a:extLst>
            </p:cNvPr>
            <p:cNvSpPr/>
            <p:nvPr/>
          </p:nvSpPr>
          <p:spPr>
            <a:xfrm>
              <a:off x="5545771" y="5529709"/>
              <a:ext cx="239232" cy="290248"/>
            </a:xfrm>
            <a:prstGeom prst="upArrow">
              <a:avLst/>
            </a:prstGeom>
            <a:solidFill>
              <a:schemeClr val="bg1"/>
            </a:solidFill>
            <a:ln w="3175">
              <a:solidFill>
                <a:srgbClr val="F177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grpSp>
      <p:sp>
        <p:nvSpPr>
          <p:cNvPr id="14" name="テキスト ボックス 13">
            <a:extLst>
              <a:ext uri="{FF2B5EF4-FFF2-40B4-BE49-F238E27FC236}">
                <a16:creationId xmlns:a16="http://schemas.microsoft.com/office/drawing/2014/main" id="{AC8C0C77-D39E-6F8B-BA75-0FCD0D4ADFFC}"/>
              </a:ext>
            </a:extLst>
          </p:cNvPr>
          <p:cNvSpPr txBox="1"/>
          <p:nvPr/>
        </p:nvSpPr>
        <p:spPr>
          <a:xfrm>
            <a:off x="7875345" y="142314"/>
            <a:ext cx="1185308" cy="369332"/>
          </a:xfrm>
          <a:prstGeom prst="rect">
            <a:avLst/>
          </a:prstGeom>
          <a:noFill/>
          <a:ln>
            <a:solidFill>
              <a:schemeClr val="tx1"/>
            </a:solidFill>
          </a:ln>
        </p:spPr>
        <p:txBody>
          <a:bodyPr wrap="square" rtlCol="0">
            <a:spAutoFit/>
          </a:bodyPr>
          <a:lstStyle/>
          <a:p>
            <a:pPr algn="ctr"/>
            <a:r>
              <a:rPr kumimoji="1" lang="ja-JP" altLang="en-US"/>
              <a:t>資料抜粋</a:t>
            </a:r>
          </a:p>
        </p:txBody>
      </p:sp>
    </p:spTree>
    <p:extLst>
      <p:ext uri="{BB962C8B-B14F-4D97-AF65-F5344CB8AC3E}">
        <p14:creationId xmlns:p14="http://schemas.microsoft.com/office/powerpoint/2010/main" val="3302680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6C7AE-CA75-0A20-E774-EA1A8AAD1F8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54BB82-707D-4E29-AA4B-1D4CB2C2B149}"/>
              </a:ext>
            </a:extLst>
          </p:cNvPr>
          <p:cNvSpPr>
            <a:spLocks noGrp="1"/>
          </p:cNvSpPr>
          <p:nvPr>
            <p:ph type="title"/>
          </p:nvPr>
        </p:nvSpPr>
        <p:spPr/>
        <p:txBody>
          <a:bodyPr>
            <a:normAutofit/>
          </a:bodyPr>
          <a:lstStyle/>
          <a:p>
            <a:r>
              <a:rPr lang="ja-JP" altLang="en-US" sz="2800">
                <a:latin typeface="+mn-ea"/>
                <a:ea typeface="+mn-ea"/>
              </a:rPr>
              <a:t>　　</a:t>
            </a:r>
            <a:endParaRPr lang="ja-JP" altLang="en-US" sz="3200">
              <a:latin typeface="+mn-ea"/>
              <a:ea typeface="+mn-ea"/>
            </a:endParaRPr>
          </a:p>
        </p:txBody>
      </p:sp>
      <p:sp>
        <p:nvSpPr>
          <p:cNvPr id="4" name="コンテンツ プレースホルダー 3">
            <a:extLst>
              <a:ext uri="{FF2B5EF4-FFF2-40B4-BE49-F238E27FC236}">
                <a16:creationId xmlns:a16="http://schemas.microsoft.com/office/drawing/2014/main" id="{D6CFDB79-EEE6-D742-9A9D-ADAEC4A72E0D}"/>
              </a:ext>
            </a:extLst>
          </p:cNvPr>
          <p:cNvSpPr>
            <a:spLocks noGrp="1"/>
          </p:cNvSpPr>
          <p:nvPr>
            <p:ph sz="half" idx="2"/>
          </p:nvPr>
        </p:nvSpPr>
        <p:spPr>
          <a:xfrm>
            <a:off x="628650" y="136524"/>
            <a:ext cx="7886700" cy="6584953"/>
          </a:xfrm>
        </p:spPr>
        <p:txBody>
          <a:bodyPr>
            <a:noAutofit/>
          </a:bodyPr>
          <a:lstStyle/>
          <a:p>
            <a:pPr marL="0" indent="0">
              <a:buNone/>
            </a:pPr>
            <a:r>
              <a:rPr lang="ja-JP" altLang="en-US" sz="2500" b="1">
                <a:solidFill>
                  <a:schemeClr val="bg1"/>
                </a:solidFill>
                <a:highlight>
                  <a:srgbClr val="1E90FF"/>
                </a:highlight>
                <a:latin typeface="+mn-ea"/>
              </a:rPr>
              <a:t>　</a:t>
            </a:r>
            <a:r>
              <a:rPr lang="ja-JP" altLang="en-US">
                <a:highlight>
                  <a:srgbClr val="1E90FF"/>
                </a:highlight>
                <a:latin typeface="+mn-ea"/>
              </a:rPr>
              <a:t> </a:t>
            </a:r>
            <a:r>
              <a:rPr lang="ja-JP" altLang="en-US" b="1">
                <a:solidFill>
                  <a:schemeClr val="bg1"/>
                </a:solidFill>
                <a:highlight>
                  <a:srgbClr val="1E90FF"/>
                </a:highlight>
                <a:latin typeface="+mn-ea"/>
              </a:rPr>
              <a:t>－貴学に御協力いただきたいこと－</a:t>
            </a:r>
            <a:endParaRPr lang="ja-JP" altLang="en-US" sz="2500" b="1">
              <a:solidFill>
                <a:schemeClr val="bg1"/>
              </a:solidFill>
              <a:highlight>
                <a:srgbClr val="1E90FF"/>
              </a:highlight>
              <a:latin typeface="+mn-ea"/>
            </a:endParaRPr>
          </a:p>
          <a:p>
            <a:pPr marL="269875" indent="-269875">
              <a:buNone/>
            </a:pPr>
            <a:endParaRPr lang="en-US" altLang="ja-JP" sz="2400">
              <a:latin typeface="+mn-ea"/>
            </a:endParaRPr>
          </a:p>
          <a:p>
            <a:pPr marL="269875" indent="-269875">
              <a:buNone/>
            </a:pPr>
            <a:r>
              <a:rPr lang="ja-JP" altLang="en-US" sz="2000" b="1">
                <a:latin typeface="+mn-ea"/>
              </a:rPr>
              <a:t>⑴　盛岡市の新規事業の学生集客について</a:t>
            </a:r>
            <a:endParaRPr lang="en-US" altLang="ja-JP" sz="2000" b="1">
              <a:latin typeface="+mn-ea"/>
            </a:endParaRPr>
          </a:p>
          <a:p>
            <a:pPr marL="269875" indent="-269875">
              <a:buNone/>
            </a:pPr>
            <a:r>
              <a:rPr lang="ja-JP" altLang="en-US" sz="2000">
                <a:latin typeface="+mn-ea"/>
              </a:rPr>
              <a:t>　</a:t>
            </a:r>
            <a:r>
              <a:rPr lang="en-US" altLang="ja-JP" sz="2000">
                <a:latin typeface="+mn-ea"/>
              </a:rPr>
              <a:t>R8</a:t>
            </a:r>
            <a:r>
              <a:rPr lang="ja-JP" altLang="en-US" sz="2000">
                <a:latin typeface="+mn-ea"/>
              </a:rPr>
              <a:t>年度～</a:t>
            </a:r>
            <a:r>
              <a:rPr lang="en-US" altLang="ja-JP" sz="2000">
                <a:latin typeface="+mn-ea"/>
              </a:rPr>
              <a:t>R10</a:t>
            </a:r>
            <a:r>
              <a:rPr lang="ja-JP" altLang="en-US" sz="2000">
                <a:latin typeface="+mn-ea"/>
              </a:rPr>
              <a:t>年度で実施する市の新規事業のうち、</a:t>
            </a:r>
            <a:endParaRPr lang="en-US" altLang="ja-JP" sz="2000">
              <a:latin typeface="+mn-ea"/>
            </a:endParaRPr>
          </a:p>
          <a:p>
            <a:pPr marL="269875" indent="-269875">
              <a:buNone/>
            </a:pPr>
            <a:r>
              <a:rPr lang="ja-JP" altLang="en-US" sz="2000">
                <a:latin typeface="+mn-ea"/>
              </a:rPr>
              <a:t>　学生向け事業（若者ＩＴキャリア形成支援事業）で、</a:t>
            </a:r>
            <a:endParaRPr lang="en-US" altLang="ja-JP" sz="2000">
              <a:latin typeface="+mn-ea"/>
            </a:endParaRPr>
          </a:p>
          <a:p>
            <a:pPr marL="269875" indent="-269875">
              <a:buNone/>
            </a:pPr>
            <a:r>
              <a:rPr lang="ja-JP" altLang="en-US" sz="2000">
                <a:latin typeface="+mn-ea"/>
              </a:rPr>
              <a:t>　学生の集客の面から御協力をいただきたい。</a:t>
            </a:r>
            <a:endParaRPr lang="en-US" altLang="ja-JP" sz="2000">
              <a:latin typeface="+mn-ea"/>
            </a:endParaRPr>
          </a:p>
          <a:p>
            <a:pPr marL="269875" indent="-269875">
              <a:buNone/>
            </a:pPr>
            <a:r>
              <a:rPr lang="ja-JP" altLang="en-US" sz="2400">
                <a:latin typeface="+mn-ea"/>
              </a:rPr>
              <a:t>　</a:t>
            </a:r>
            <a:endParaRPr lang="en-US" altLang="ja-JP" sz="2400">
              <a:latin typeface="+mn-ea"/>
            </a:endParaRPr>
          </a:p>
          <a:p>
            <a:pPr marL="269875" indent="-269875">
              <a:buNone/>
            </a:pPr>
            <a:endParaRPr lang="en-US" altLang="ja-JP" sz="2400">
              <a:latin typeface="+mn-ea"/>
            </a:endParaRPr>
          </a:p>
          <a:p>
            <a:pPr marL="0" indent="0">
              <a:buNone/>
            </a:pPr>
            <a:endParaRPr lang="en-US" altLang="ja-JP" sz="2400">
              <a:latin typeface="+mn-ea"/>
            </a:endParaRPr>
          </a:p>
          <a:p>
            <a:pPr marL="0" indent="0">
              <a:buNone/>
            </a:pPr>
            <a:endParaRPr lang="en-US" altLang="ja-JP" sz="2400">
              <a:latin typeface="+mn-ea"/>
            </a:endParaRPr>
          </a:p>
          <a:p>
            <a:pPr marL="0" indent="0">
              <a:buNone/>
            </a:pPr>
            <a:endParaRPr lang="en-US" altLang="ja-JP" sz="2400">
              <a:latin typeface="+mn-ea"/>
            </a:endParaRPr>
          </a:p>
          <a:p>
            <a:pPr marL="269875" indent="-269875">
              <a:buNone/>
            </a:pPr>
            <a:r>
              <a:rPr lang="ja-JP" altLang="en-US" sz="2000">
                <a:latin typeface="+mn-ea"/>
              </a:rPr>
              <a:t>　</a:t>
            </a:r>
            <a:endParaRPr lang="en-US" altLang="ja-JP" sz="2000">
              <a:latin typeface="+mn-ea"/>
            </a:endParaRPr>
          </a:p>
          <a:p>
            <a:pPr marL="269875" indent="-269875">
              <a:buNone/>
            </a:pPr>
            <a:r>
              <a:rPr lang="ja-JP" altLang="en-US" sz="2000" b="1">
                <a:latin typeface="+mn-ea"/>
              </a:rPr>
              <a:t>⑵　貴学学生の情報通信業就職者数の御報告</a:t>
            </a:r>
            <a:endParaRPr lang="en-US" altLang="ja-JP" sz="2000" b="1">
              <a:latin typeface="+mn-ea"/>
            </a:endParaRPr>
          </a:p>
          <a:p>
            <a:pPr marL="269875" indent="-269875">
              <a:buNone/>
            </a:pPr>
            <a:r>
              <a:rPr lang="ja-JP" altLang="en-US" sz="2000">
                <a:latin typeface="+mn-ea"/>
              </a:rPr>
              <a:t>　　令和７年</a:t>
            </a:r>
            <a:r>
              <a:rPr lang="en-US" altLang="ja-JP" sz="2000">
                <a:latin typeface="+mn-ea"/>
              </a:rPr>
              <a:t>11</a:t>
            </a:r>
            <a:r>
              <a:rPr lang="ja-JP" altLang="en-US" sz="2000">
                <a:latin typeface="+mn-ea"/>
              </a:rPr>
              <a:t>月に御回答いただいたような形で、</a:t>
            </a:r>
            <a:endParaRPr lang="en-US" altLang="ja-JP" sz="2000">
              <a:latin typeface="+mn-ea"/>
            </a:endParaRPr>
          </a:p>
          <a:p>
            <a:pPr marL="269875" indent="-269875">
              <a:buNone/>
            </a:pPr>
            <a:r>
              <a:rPr lang="ja-JP" altLang="en-US" sz="2000">
                <a:latin typeface="+mn-ea"/>
              </a:rPr>
              <a:t>　　情報通信業への就職者数の情報を御報告いただきたい。</a:t>
            </a:r>
            <a:endParaRPr lang="en-US" altLang="ja-JP" sz="2000">
              <a:latin typeface="+mn-ea"/>
            </a:endParaRPr>
          </a:p>
        </p:txBody>
      </p:sp>
      <p:sp>
        <p:nvSpPr>
          <p:cNvPr id="3" name="スライド番号プレースホルダー 2">
            <a:extLst>
              <a:ext uri="{FF2B5EF4-FFF2-40B4-BE49-F238E27FC236}">
                <a16:creationId xmlns:a16="http://schemas.microsoft.com/office/drawing/2014/main" id="{3569EBA2-DFB2-A943-22F5-D7D120FE1AF0}"/>
              </a:ext>
            </a:extLst>
          </p:cNvPr>
          <p:cNvSpPr>
            <a:spLocks noGrp="1"/>
          </p:cNvSpPr>
          <p:nvPr>
            <p:ph type="sldNum" sz="quarter" idx="12"/>
          </p:nvPr>
        </p:nvSpPr>
        <p:spPr/>
        <p:txBody>
          <a:bodyPr/>
          <a:lstStyle/>
          <a:p>
            <a:fld id="{6085B84B-E388-4ED7-84BE-B11D6EE64514}" type="slidenum">
              <a:rPr kumimoji="1" lang="ja-JP" altLang="en-US" sz="1800" smtClean="0"/>
              <a:t>2</a:t>
            </a:fld>
            <a:endParaRPr kumimoji="1" lang="ja-JP" altLang="en-US" sz="1800"/>
          </a:p>
        </p:txBody>
      </p:sp>
      <p:sp>
        <p:nvSpPr>
          <p:cNvPr id="6" name="四角形: 角を丸くする 5">
            <a:extLst>
              <a:ext uri="{FF2B5EF4-FFF2-40B4-BE49-F238E27FC236}">
                <a16:creationId xmlns:a16="http://schemas.microsoft.com/office/drawing/2014/main" id="{F7F724B6-B6DE-80D1-ED1E-09E776D83A06}"/>
              </a:ext>
            </a:extLst>
          </p:cNvPr>
          <p:cNvSpPr/>
          <p:nvPr/>
        </p:nvSpPr>
        <p:spPr>
          <a:xfrm>
            <a:off x="1131906" y="2960840"/>
            <a:ext cx="7185314" cy="2125360"/>
          </a:xfrm>
          <a:prstGeom prst="roundRect">
            <a:avLst/>
          </a:prstGeom>
          <a:solidFill>
            <a:schemeClr val="bg1"/>
          </a:solidFill>
          <a:ln>
            <a:solidFill>
              <a:srgbClr val="1E9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a:solidFill>
                  <a:schemeClr val="tx1"/>
                </a:solidFill>
              </a:rPr>
              <a:t>①学生に周知いただく</a:t>
            </a:r>
            <a:endParaRPr kumimoji="1" lang="en-US" altLang="ja-JP">
              <a:solidFill>
                <a:schemeClr val="tx1"/>
              </a:solidFill>
            </a:endParaRPr>
          </a:p>
          <a:p>
            <a:r>
              <a:rPr kumimoji="1" lang="ja-JP" altLang="en-US">
                <a:solidFill>
                  <a:schemeClr val="tx1"/>
                </a:solidFill>
              </a:rPr>
              <a:t>　・ポスター掲示やキャリアセンターでの御案内</a:t>
            </a:r>
            <a:endParaRPr kumimoji="1" lang="en-US" altLang="ja-JP">
              <a:solidFill>
                <a:schemeClr val="tx1"/>
              </a:solidFill>
            </a:endParaRPr>
          </a:p>
          <a:p>
            <a:r>
              <a:rPr kumimoji="1" lang="ja-JP" altLang="en-US">
                <a:solidFill>
                  <a:schemeClr val="tx1"/>
                </a:solidFill>
              </a:rPr>
              <a:t>　・正課授業（主に１～２年生）で５分程度周知時間をいただく</a:t>
            </a:r>
            <a:endParaRPr kumimoji="1" lang="en-US" altLang="ja-JP">
              <a:solidFill>
                <a:schemeClr val="tx1"/>
              </a:solidFill>
            </a:endParaRPr>
          </a:p>
          <a:p>
            <a:endParaRPr kumimoji="1" lang="en-US" altLang="ja-JP">
              <a:solidFill>
                <a:schemeClr val="tx1"/>
              </a:solidFill>
            </a:endParaRPr>
          </a:p>
          <a:p>
            <a:r>
              <a:rPr kumimoji="1" lang="ja-JP" altLang="en-US">
                <a:solidFill>
                  <a:schemeClr val="tx1"/>
                </a:solidFill>
              </a:rPr>
              <a:t>②開催場所として講義室を貸し出していただく　</a:t>
            </a:r>
            <a:endParaRPr kumimoji="1" lang="en-US" altLang="ja-JP">
              <a:solidFill>
                <a:schemeClr val="tx1"/>
              </a:solidFill>
            </a:endParaRPr>
          </a:p>
          <a:p>
            <a:endParaRPr kumimoji="1" lang="en-US" altLang="ja-JP">
              <a:solidFill>
                <a:schemeClr val="tx1"/>
              </a:solidFill>
            </a:endParaRPr>
          </a:p>
          <a:p>
            <a:r>
              <a:rPr kumimoji="1" lang="ja-JP" altLang="en-US">
                <a:solidFill>
                  <a:schemeClr val="tx1"/>
                </a:solidFill>
              </a:rPr>
              <a:t>③時間割（空きコマ等の情報）を提供いただく　などを想定</a:t>
            </a:r>
            <a:endParaRPr kumimoji="1" lang="en-US" altLang="ja-JP">
              <a:solidFill>
                <a:schemeClr val="tx1"/>
              </a:solidFill>
            </a:endParaRPr>
          </a:p>
        </p:txBody>
      </p:sp>
    </p:spTree>
    <p:extLst>
      <p:ext uri="{BB962C8B-B14F-4D97-AF65-F5344CB8AC3E}">
        <p14:creationId xmlns:p14="http://schemas.microsoft.com/office/powerpoint/2010/main" val="1639109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0D0B6-C087-183C-B1E8-1CC6F870444B}"/>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04A819F7-7121-82C6-C73F-5B77F0018F5A}"/>
              </a:ext>
            </a:extLst>
          </p:cNvPr>
          <p:cNvPicPr>
            <a:picLocks noChangeAspect="1"/>
          </p:cNvPicPr>
          <p:nvPr/>
        </p:nvPicPr>
        <p:blipFill>
          <a:blip r:embed="rId3"/>
          <a:stretch>
            <a:fillRect/>
          </a:stretch>
        </p:blipFill>
        <p:spPr>
          <a:xfrm>
            <a:off x="-802055" y="1248048"/>
            <a:ext cx="10748110" cy="5290865"/>
          </a:xfrm>
          <a:prstGeom prst="rect">
            <a:avLst/>
          </a:prstGeom>
        </p:spPr>
      </p:pic>
      <p:sp>
        <p:nvSpPr>
          <p:cNvPr id="9" name="スライド番号プレースホルダー 8">
            <a:extLst>
              <a:ext uri="{FF2B5EF4-FFF2-40B4-BE49-F238E27FC236}">
                <a16:creationId xmlns:a16="http://schemas.microsoft.com/office/drawing/2014/main" id="{63104178-D030-782B-88F6-109E9FB2ED1F}"/>
              </a:ext>
            </a:extLst>
          </p:cNvPr>
          <p:cNvSpPr>
            <a:spLocks noGrp="1"/>
          </p:cNvSpPr>
          <p:nvPr>
            <p:ph type="sldNum" sz="quarter" idx="12"/>
          </p:nvPr>
        </p:nvSpPr>
        <p:spPr/>
        <p:txBody>
          <a:bodyPr/>
          <a:lstStyle/>
          <a:p>
            <a:fld id="{6085B84B-E388-4ED7-84BE-B11D6EE64514}" type="slidenum">
              <a:rPr kumimoji="1" lang="ja-JP" altLang="en-US" sz="1800" smtClean="0"/>
              <a:t>3</a:t>
            </a:fld>
            <a:endParaRPr kumimoji="1" lang="ja-JP" altLang="en-US" sz="1800"/>
          </a:p>
        </p:txBody>
      </p:sp>
      <p:sp>
        <p:nvSpPr>
          <p:cNvPr id="3" name="タイトル 1">
            <a:extLst>
              <a:ext uri="{FF2B5EF4-FFF2-40B4-BE49-F238E27FC236}">
                <a16:creationId xmlns:a16="http://schemas.microsoft.com/office/drawing/2014/main" id="{41AC81F6-E5E3-8041-8224-F13807469606}"/>
              </a:ext>
            </a:extLst>
          </p:cNvPr>
          <p:cNvSpPr txBox="1">
            <a:spLocks/>
          </p:cNvSpPr>
          <p:nvPr/>
        </p:nvSpPr>
        <p:spPr>
          <a:xfrm>
            <a:off x="813414" y="382444"/>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a:latin typeface="+mn-ea"/>
                <a:ea typeface="+mn-ea"/>
              </a:rPr>
              <a:t>２－３</a:t>
            </a:r>
            <a:r>
              <a:rPr lang="en-US" altLang="ja-JP" sz="2800">
                <a:latin typeface="+mn-ea"/>
                <a:ea typeface="+mn-ea"/>
              </a:rPr>
              <a:t>.</a:t>
            </a:r>
            <a:r>
              <a:rPr lang="ja-JP" altLang="en-US" sz="2800">
                <a:latin typeface="+mn-ea"/>
                <a:ea typeface="+mn-ea"/>
              </a:rPr>
              <a:t>盛岡市の新規事業に</a:t>
            </a:r>
            <a:r>
              <a:rPr lang="ja-JP" altLang="en-US" sz="2400">
                <a:latin typeface="+mn-ea"/>
                <a:ea typeface="+mn-ea"/>
              </a:rPr>
              <a:t>ついて　</a:t>
            </a:r>
            <a:r>
              <a:rPr lang="ja-JP" altLang="en-US" sz="2400" b="1"/>
              <a:t> －</a:t>
            </a:r>
            <a:r>
              <a:rPr lang="ja-JP" altLang="en-US" sz="2400">
                <a:latin typeface="+mn-ea"/>
                <a:ea typeface="+mn-ea"/>
              </a:rPr>
              <a:t>イメージ</a:t>
            </a:r>
            <a:r>
              <a:rPr lang="ja-JP" altLang="en-US" sz="2400" b="1"/>
              <a:t>－</a:t>
            </a:r>
            <a:endParaRPr lang="ja-JP" altLang="en-US" sz="2400">
              <a:latin typeface="+mn-ea"/>
              <a:ea typeface="+mn-ea"/>
            </a:endParaRPr>
          </a:p>
        </p:txBody>
      </p:sp>
    </p:spTree>
    <p:extLst>
      <p:ext uri="{BB962C8B-B14F-4D97-AF65-F5344CB8AC3E}">
        <p14:creationId xmlns:p14="http://schemas.microsoft.com/office/powerpoint/2010/main" val="3370325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99B8-A958-9B35-7AB4-A1059BA66C28}"/>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BA2329E9-C97F-D80F-80ED-9830FB1DB59D}"/>
              </a:ext>
            </a:extLst>
          </p:cNvPr>
          <p:cNvPicPr>
            <a:picLocks noChangeAspect="1"/>
          </p:cNvPicPr>
          <p:nvPr/>
        </p:nvPicPr>
        <p:blipFill>
          <a:blip r:embed="rId3"/>
          <a:stretch>
            <a:fillRect/>
          </a:stretch>
        </p:blipFill>
        <p:spPr>
          <a:xfrm>
            <a:off x="24516" y="1291637"/>
            <a:ext cx="9094968" cy="5064714"/>
          </a:xfrm>
          <a:prstGeom prst="rect">
            <a:avLst/>
          </a:prstGeom>
        </p:spPr>
      </p:pic>
      <p:sp>
        <p:nvSpPr>
          <p:cNvPr id="6" name="スライド番号プレースホルダー 5">
            <a:extLst>
              <a:ext uri="{FF2B5EF4-FFF2-40B4-BE49-F238E27FC236}">
                <a16:creationId xmlns:a16="http://schemas.microsoft.com/office/drawing/2014/main" id="{306FAA32-6B30-AAD9-6EE9-2E8DEDFB0A03}"/>
              </a:ext>
            </a:extLst>
          </p:cNvPr>
          <p:cNvSpPr>
            <a:spLocks noGrp="1"/>
          </p:cNvSpPr>
          <p:nvPr>
            <p:ph type="sldNum" sz="quarter" idx="12"/>
          </p:nvPr>
        </p:nvSpPr>
        <p:spPr/>
        <p:txBody>
          <a:bodyPr/>
          <a:lstStyle/>
          <a:p>
            <a:fld id="{6085B84B-E388-4ED7-84BE-B11D6EE64514}" type="slidenum">
              <a:rPr kumimoji="1" lang="ja-JP" altLang="en-US" sz="1800" smtClean="0"/>
              <a:t>4</a:t>
            </a:fld>
            <a:endParaRPr kumimoji="1" lang="ja-JP" altLang="en-US" sz="1800"/>
          </a:p>
        </p:txBody>
      </p:sp>
      <p:sp>
        <p:nvSpPr>
          <p:cNvPr id="3" name="タイトル 1">
            <a:extLst>
              <a:ext uri="{FF2B5EF4-FFF2-40B4-BE49-F238E27FC236}">
                <a16:creationId xmlns:a16="http://schemas.microsoft.com/office/drawing/2014/main" id="{2625B9AB-6DAC-6AC5-7EC7-EDDD70838FC4}"/>
              </a:ext>
            </a:extLst>
          </p:cNvPr>
          <p:cNvSpPr txBox="1">
            <a:spLocks/>
          </p:cNvSpPr>
          <p:nvPr/>
        </p:nvSpPr>
        <p:spPr>
          <a:xfrm>
            <a:off x="792632" y="3991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a:latin typeface="+mn-ea"/>
                <a:ea typeface="+mn-ea"/>
              </a:rPr>
              <a:t>２－４</a:t>
            </a:r>
            <a:r>
              <a:rPr lang="en-US" altLang="ja-JP" sz="2800">
                <a:latin typeface="+mn-ea"/>
                <a:ea typeface="+mn-ea"/>
              </a:rPr>
              <a:t>.</a:t>
            </a:r>
            <a:r>
              <a:rPr lang="ja-JP" altLang="en-US" sz="2800">
                <a:latin typeface="+mn-ea"/>
                <a:ea typeface="+mn-ea"/>
              </a:rPr>
              <a:t>盛岡市の新規事業に</a:t>
            </a:r>
            <a:r>
              <a:rPr lang="ja-JP" altLang="en-US" sz="2400">
                <a:latin typeface="+mn-ea"/>
                <a:ea typeface="+mn-ea"/>
              </a:rPr>
              <a:t>ついて　</a:t>
            </a:r>
            <a:r>
              <a:rPr lang="ja-JP" altLang="en-US" sz="2400" b="1"/>
              <a:t> －事業</a:t>
            </a:r>
            <a:r>
              <a:rPr lang="ja-JP" altLang="en-US" sz="2400">
                <a:latin typeface="+mn-ea"/>
                <a:ea typeface="+mn-ea"/>
              </a:rPr>
              <a:t>展開</a:t>
            </a:r>
            <a:r>
              <a:rPr lang="ja-JP" altLang="en-US" sz="2400" b="1"/>
              <a:t>－</a:t>
            </a:r>
            <a:endParaRPr lang="ja-JP" altLang="en-US" sz="2400">
              <a:latin typeface="+mn-ea"/>
              <a:ea typeface="+mn-ea"/>
            </a:endParaRPr>
          </a:p>
        </p:txBody>
      </p:sp>
    </p:spTree>
    <p:extLst>
      <p:ext uri="{BB962C8B-B14F-4D97-AF65-F5344CB8AC3E}">
        <p14:creationId xmlns:p14="http://schemas.microsoft.com/office/powerpoint/2010/main" val="3594126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E1F7D8-9853-8222-85DD-6FF9D4FB254C}"/>
              </a:ext>
            </a:extLst>
          </p:cNvPr>
          <p:cNvSpPr>
            <a:spLocks noGrp="1"/>
          </p:cNvSpPr>
          <p:nvPr>
            <p:ph type="title"/>
          </p:nvPr>
        </p:nvSpPr>
        <p:spPr/>
        <p:txBody>
          <a:bodyPr>
            <a:normAutofit/>
          </a:bodyPr>
          <a:lstStyle/>
          <a:p>
            <a:r>
              <a:rPr lang="en-US" altLang="ja-JP" sz="2800">
                <a:latin typeface="+mn-ea"/>
                <a:ea typeface="+mn-ea"/>
              </a:rPr>
              <a:t>【</a:t>
            </a:r>
            <a:r>
              <a:rPr lang="ja-JP" altLang="en-US" sz="2800">
                <a:latin typeface="+mn-ea"/>
                <a:ea typeface="+mn-ea"/>
              </a:rPr>
              <a:t>参考</a:t>
            </a:r>
            <a:r>
              <a:rPr lang="en-US" altLang="ja-JP" sz="2800">
                <a:latin typeface="+mn-ea"/>
                <a:ea typeface="+mn-ea"/>
              </a:rPr>
              <a:t>】</a:t>
            </a:r>
            <a:r>
              <a:rPr lang="ja-JP" altLang="en-US" sz="2800">
                <a:latin typeface="+mn-ea"/>
                <a:ea typeface="+mn-ea"/>
              </a:rPr>
              <a:t>ＩＴ関連産業をめぐる盛岡市の現状</a:t>
            </a:r>
          </a:p>
        </p:txBody>
      </p:sp>
      <p:sp>
        <p:nvSpPr>
          <p:cNvPr id="3" name="テキスト プレースホルダー 2">
            <a:extLst>
              <a:ext uri="{FF2B5EF4-FFF2-40B4-BE49-F238E27FC236}">
                <a16:creationId xmlns:a16="http://schemas.microsoft.com/office/drawing/2014/main" id="{4884D472-2556-DDF4-0805-E7D6E8F1969F}"/>
              </a:ext>
            </a:extLst>
          </p:cNvPr>
          <p:cNvSpPr>
            <a:spLocks noGrp="1"/>
          </p:cNvSpPr>
          <p:nvPr>
            <p:ph type="body" idx="1"/>
          </p:nvPr>
        </p:nvSpPr>
        <p:spPr>
          <a:xfrm>
            <a:off x="629842" y="1523847"/>
            <a:ext cx="3868340" cy="823912"/>
          </a:xfrm>
        </p:spPr>
        <p:txBody>
          <a:bodyPr>
            <a:normAutofit fontScale="92500"/>
          </a:bodyPr>
          <a:lstStyle/>
          <a:p>
            <a:r>
              <a:rPr kumimoji="1" lang="ja-JP" altLang="en-US"/>
              <a:t>盛岡市における情報通信業の</a:t>
            </a:r>
            <a:r>
              <a:rPr lang="ja-JP" altLang="en-US"/>
              <a:t>　</a:t>
            </a:r>
            <a:r>
              <a:rPr kumimoji="1" lang="ja-JP" altLang="en-US"/>
              <a:t>売上高・付加価値額</a:t>
            </a:r>
          </a:p>
        </p:txBody>
      </p:sp>
      <p:sp>
        <p:nvSpPr>
          <p:cNvPr id="5" name="テキスト プレースホルダー 4">
            <a:extLst>
              <a:ext uri="{FF2B5EF4-FFF2-40B4-BE49-F238E27FC236}">
                <a16:creationId xmlns:a16="http://schemas.microsoft.com/office/drawing/2014/main" id="{2304B090-EBE0-1B61-10EB-38C30E1A9E66}"/>
              </a:ext>
            </a:extLst>
          </p:cNvPr>
          <p:cNvSpPr>
            <a:spLocks noGrp="1"/>
          </p:cNvSpPr>
          <p:nvPr>
            <p:ph type="body" sz="quarter" idx="3"/>
          </p:nvPr>
        </p:nvSpPr>
        <p:spPr>
          <a:xfrm>
            <a:off x="629841" y="3529014"/>
            <a:ext cx="3887391" cy="823912"/>
          </a:xfrm>
        </p:spPr>
        <p:txBody>
          <a:bodyPr>
            <a:normAutofit fontScale="92500"/>
          </a:bodyPr>
          <a:lstStyle/>
          <a:p>
            <a:r>
              <a:rPr kumimoji="1" lang="ja-JP" altLang="en-US"/>
              <a:t>市内ＩＴ企業への　　　　　アンケート調査結果</a:t>
            </a:r>
            <a:r>
              <a:rPr kumimoji="1" lang="ja-JP" altLang="en-US" sz="1500"/>
              <a:t>（転載禁止）</a:t>
            </a:r>
            <a:endParaRPr kumimoji="1" lang="ja-JP" altLang="en-US"/>
          </a:p>
        </p:txBody>
      </p:sp>
      <p:sp>
        <p:nvSpPr>
          <p:cNvPr id="6" name="コンテンツ プレースホルダー 5">
            <a:extLst>
              <a:ext uri="{FF2B5EF4-FFF2-40B4-BE49-F238E27FC236}">
                <a16:creationId xmlns:a16="http://schemas.microsoft.com/office/drawing/2014/main" id="{9822660A-EA21-57DD-E627-AD8421B0ED9F}"/>
              </a:ext>
            </a:extLst>
          </p:cNvPr>
          <p:cNvSpPr>
            <a:spLocks noGrp="1"/>
          </p:cNvSpPr>
          <p:nvPr>
            <p:ph sz="quarter" idx="4"/>
          </p:nvPr>
        </p:nvSpPr>
        <p:spPr>
          <a:xfrm>
            <a:off x="5114893" y="3017429"/>
            <a:ext cx="3960440" cy="428090"/>
          </a:xfrm>
        </p:spPr>
        <p:txBody>
          <a:bodyPr>
            <a:noAutofit/>
          </a:bodyPr>
          <a:lstStyle/>
          <a:p>
            <a:pPr marL="0" indent="0">
              <a:buNone/>
            </a:pPr>
            <a:r>
              <a:rPr lang="ja-JP" altLang="en-US" sz="1200"/>
              <a:t>岩手大学（理工学部・院理工学専攻）及び岩手県立大学（ソフトウェア情報学部・院情報研究科）</a:t>
            </a:r>
            <a:endParaRPr kumimoji="1" lang="en-US" altLang="ja-JP" sz="1200"/>
          </a:p>
        </p:txBody>
      </p:sp>
      <p:pic>
        <p:nvPicPr>
          <p:cNvPr id="17" name="コンテンツ プレースホルダー 16">
            <a:extLst>
              <a:ext uri="{FF2B5EF4-FFF2-40B4-BE49-F238E27FC236}">
                <a16:creationId xmlns:a16="http://schemas.microsoft.com/office/drawing/2014/main" id="{37094CA0-41C6-2FCA-13A7-619948569846}"/>
              </a:ext>
            </a:extLst>
          </p:cNvPr>
          <p:cNvPicPr>
            <a:picLocks noGrp="1" noChangeAspect="1"/>
          </p:cNvPicPr>
          <p:nvPr>
            <p:ph sz="half" idx="2"/>
          </p:nvPr>
        </p:nvPicPr>
        <p:blipFill>
          <a:blip r:embed="rId3"/>
          <a:stretch>
            <a:fillRect/>
          </a:stretch>
        </p:blipFill>
        <p:spPr>
          <a:xfrm>
            <a:off x="800964" y="2347759"/>
            <a:ext cx="3358337" cy="823912"/>
          </a:xfrm>
          <a:prstGeom prst="rect">
            <a:avLst/>
          </a:prstGeom>
        </p:spPr>
      </p:pic>
      <p:sp>
        <p:nvSpPr>
          <p:cNvPr id="19" name="テキスト プレースホルダー 2">
            <a:extLst>
              <a:ext uri="{FF2B5EF4-FFF2-40B4-BE49-F238E27FC236}">
                <a16:creationId xmlns:a16="http://schemas.microsoft.com/office/drawing/2014/main" id="{B6AC0BEB-6470-9FFB-C41A-1EB86115D3DC}"/>
              </a:ext>
            </a:extLst>
          </p:cNvPr>
          <p:cNvSpPr txBox="1">
            <a:spLocks/>
          </p:cNvSpPr>
          <p:nvPr/>
        </p:nvSpPr>
        <p:spPr>
          <a:xfrm>
            <a:off x="4975233" y="3924837"/>
            <a:ext cx="3868340" cy="428089"/>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r>
              <a:rPr lang="ja-JP" altLang="en-US" sz="2200"/>
              <a:t>情報通信業の就職者数</a:t>
            </a:r>
            <a:r>
              <a:rPr lang="ja-JP" altLang="en-US" sz="1800"/>
              <a:t>（転載禁止）</a:t>
            </a:r>
            <a:endParaRPr lang="en-US" altLang="ja-JP" sz="1800"/>
          </a:p>
        </p:txBody>
      </p:sp>
      <p:pic>
        <p:nvPicPr>
          <p:cNvPr id="20" name="図 19">
            <a:extLst>
              <a:ext uri="{FF2B5EF4-FFF2-40B4-BE49-F238E27FC236}">
                <a16:creationId xmlns:a16="http://schemas.microsoft.com/office/drawing/2014/main" id="{EB3822A8-0311-8CF8-12CA-A9F8637E293D}"/>
              </a:ext>
            </a:extLst>
          </p:cNvPr>
          <p:cNvPicPr>
            <a:picLocks noChangeAspect="1"/>
          </p:cNvPicPr>
          <p:nvPr/>
        </p:nvPicPr>
        <p:blipFill>
          <a:blip r:embed="rId4"/>
          <a:stretch>
            <a:fillRect/>
          </a:stretch>
        </p:blipFill>
        <p:spPr>
          <a:xfrm>
            <a:off x="5114893" y="2335776"/>
            <a:ext cx="3416066" cy="572422"/>
          </a:xfrm>
          <a:prstGeom prst="rect">
            <a:avLst/>
          </a:prstGeom>
        </p:spPr>
      </p:pic>
      <p:sp>
        <p:nvSpPr>
          <p:cNvPr id="24" name="コンテンツ プレースホルダー 5">
            <a:extLst>
              <a:ext uri="{FF2B5EF4-FFF2-40B4-BE49-F238E27FC236}">
                <a16:creationId xmlns:a16="http://schemas.microsoft.com/office/drawing/2014/main" id="{5AB02E05-5E79-01C0-C272-33E23698FF25}"/>
              </a:ext>
            </a:extLst>
          </p:cNvPr>
          <p:cNvSpPr txBox="1">
            <a:spLocks/>
          </p:cNvSpPr>
          <p:nvPr/>
        </p:nvSpPr>
        <p:spPr>
          <a:xfrm>
            <a:off x="752838" y="3999376"/>
            <a:ext cx="3960440" cy="27549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1600"/>
          </a:p>
          <a:p>
            <a:r>
              <a:rPr lang="ja-JP" altLang="en-US" sz="1600"/>
              <a:t>令和７年８月実施</a:t>
            </a:r>
            <a:endParaRPr lang="en-US" altLang="ja-JP" sz="1600"/>
          </a:p>
          <a:p>
            <a:r>
              <a:rPr lang="ja-JP" altLang="en-US" sz="1600"/>
              <a:t>市内ＩＴ企業</a:t>
            </a:r>
            <a:r>
              <a:rPr lang="en-US" altLang="ja-JP" sz="1600"/>
              <a:t>85</a:t>
            </a:r>
            <a:r>
              <a:rPr lang="ja-JP" altLang="en-US" sz="1600"/>
              <a:t>社に調査　　　　　（うち回答</a:t>
            </a:r>
            <a:r>
              <a:rPr lang="en-US" altLang="ja-JP" sz="1600"/>
              <a:t>40</a:t>
            </a:r>
            <a:r>
              <a:rPr lang="ja-JP" altLang="en-US" sz="1600"/>
              <a:t>社）</a:t>
            </a:r>
            <a:endParaRPr lang="en-US" altLang="ja-JP" sz="1600"/>
          </a:p>
          <a:p>
            <a:r>
              <a:rPr lang="ja-JP" altLang="en-US" sz="1600"/>
              <a:t>ＩＴ人材が不足していると回答したのは</a:t>
            </a:r>
            <a:r>
              <a:rPr lang="en-US" altLang="ja-JP" sz="1600"/>
              <a:t>82.5%</a:t>
            </a:r>
            <a:r>
              <a:rPr lang="ja-JP" altLang="en-US" sz="1600"/>
              <a:t>に上る</a:t>
            </a:r>
            <a:r>
              <a:rPr lang="en-US" altLang="ja-JP" sz="1600"/>
              <a:t>33</a:t>
            </a:r>
            <a:r>
              <a:rPr lang="ja-JP" altLang="en-US" sz="1600"/>
              <a:t>社</a:t>
            </a:r>
            <a:endParaRPr lang="en-US" altLang="ja-JP" sz="1600"/>
          </a:p>
          <a:p>
            <a:r>
              <a:rPr lang="en-US" altLang="ja-JP" sz="1600"/>
              <a:t>45</a:t>
            </a:r>
            <a:r>
              <a:rPr lang="ja-JP" altLang="en-US" sz="1600"/>
              <a:t>％を占める</a:t>
            </a:r>
            <a:r>
              <a:rPr lang="en-US" altLang="ja-JP" sz="1600"/>
              <a:t>18</a:t>
            </a:r>
            <a:r>
              <a:rPr lang="ja-JP" altLang="en-US" sz="1600"/>
              <a:t>社が理工系学部に加え</a:t>
            </a:r>
            <a:r>
              <a:rPr lang="ja-JP" altLang="en-US" sz="1600" u="sng">
                <a:solidFill>
                  <a:srgbClr val="FF0000"/>
                </a:solidFill>
              </a:rPr>
              <a:t>理工系学部以外の学生の採用も希望</a:t>
            </a:r>
            <a:endParaRPr lang="en-US" altLang="ja-JP" sz="1600" u="sng">
              <a:solidFill>
                <a:srgbClr val="FF0000"/>
              </a:solidFill>
            </a:endParaRPr>
          </a:p>
          <a:p>
            <a:r>
              <a:rPr lang="en-US" altLang="ja-JP" sz="1600"/>
              <a:t>29</a:t>
            </a:r>
            <a:r>
              <a:rPr lang="ja-JP" altLang="en-US" sz="1600"/>
              <a:t>社が自社の知名度不足を課題と回答</a:t>
            </a:r>
          </a:p>
        </p:txBody>
      </p:sp>
      <p:sp>
        <p:nvSpPr>
          <p:cNvPr id="25" name="テキスト プレースホルダー 2">
            <a:extLst>
              <a:ext uri="{FF2B5EF4-FFF2-40B4-BE49-F238E27FC236}">
                <a16:creationId xmlns:a16="http://schemas.microsoft.com/office/drawing/2014/main" id="{C49D41BB-D1DA-CFC0-1B9B-78FC60E703F9}"/>
              </a:ext>
            </a:extLst>
          </p:cNvPr>
          <p:cNvSpPr txBox="1">
            <a:spLocks/>
          </p:cNvSpPr>
          <p:nvPr/>
        </p:nvSpPr>
        <p:spPr>
          <a:xfrm>
            <a:off x="4975233" y="1641330"/>
            <a:ext cx="3868340" cy="428089"/>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kumimoji="1"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kumimoji="1"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kumimoji="1"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kumimoji="1" sz="1600" b="1" kern="1200">
                <a:solidFill>
                  <a:schemeClr val="tx1"/>
                </a:solidFill>
                <a:latin typeface="+mn-lt"/>
                <a:ea typeface="+mn-ea"/>
                <a:cs typeface="+mn-cs"/>
              </a:defRPr>
            </a:lvl9pPr>
          </a:lstStyle>
          <a:p>
            <a:r>
              <a:rPr lang="ja-JP" altLang="en-US" sz="2200"/>
              <a:t>理工系人材の県内就職率</a:t>
            </a:r>
            <a:endParaRPr lang="en-US" altLang="ja-JP" sz="2200"/>
          </a:p>
        </p:txBody>
      </p:sp>
      <p:pic>
        <p:nvPicPr>
          <p:cNvPr id="27" name="図 26">
            <a:extLst>
              <a:ext uri="{FF2B5EF4-FFF2-40B4-BE49-F238E27FC236}">
                <a16:creationId xmlns:a16="http://schemas.microsoft.com/office/drawing/2014/main" id="{A2F5BABF-8A50-8850-BB13-6A1519F3ABF5}"/>
              </a:ext>
            </a:extLst>
          </p:cNvPr>
          <p:cNvPicPr>
            <a:picLocks noChangeAspect="1"/>
          </p:cNvPicPr>
          <p:nvPr/>
        </p:nvPicPr>
        <p:blipFill>
          <a:blip r:embed="rId5"/>
          <a:stretch>
            <a:fillRect/>
          </a:stretch>
        </p:blipFill>
        <p:spPr>
          <a:xfrm>
            <a:off x="5114893" y="4443035"/>
            <a:ext cx="3589020" cy="1158240"/>
          </a:xfrm>
          <a:prstGeom prst="rect">
            <a:avLst/>
          </a:prstGeom>
        </p:spPr>
      </p:pic>
      <p:sp>
        <p:nvSpPr>
          <p:cNvPr id="28" name="コンテンツ プレースホルダー 5">
            <a:extLst>
              <a:ext uri="{FF2B5EF4-FFF2-40B4-BE49-F238E27FC236}">
                <a16:creationId xmlns:a16="http://schemas.microsoft.com/office/drawing/2014/main" id="{055DA6A9-B8E8-EFC5-CFB8-9BA4F5371BEF}"/>
              </a:ext>
            </a:extLst>
          </p:cNvPr>
          <p:cNvSpPr txBox="1">
            <a:spLocks/>
          </p:cNvSpPr>
          <p:nvPr/>
        </p:nvSpPr>
        <p:spPr>
          <a:xfrm>
            <a:off x="5114893" y="5622938"/>
            <a:ext cx="3960440" cy="4280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1200"/>
              <a:t>岩手大学、岩手県立大学、盛岡大学の三大学で調査</a:t>
            </a:r>
            <a:endParaRPr lang="en-US" altLang="ja-JP" sz="1200"/>
          </a:p>
        </p:txBody>
      </p:sp>
      <p:sp>
        <p:nvSpPr>
          <p:cNvPr id="29" name="スライド番号プレースホルダー 28">
            <a:extLst>
              <a:ext uri="{FF2B5EF4-FFF2-40B4-BE49-F238E27FC236}">
                <a16:creationId xmlns:a16="http://schemas.microsoft.com/office/drawing/2014/main" id="{E09F1A76-4164-454A-C40E-DCD45446C1A6}"/>
              </a:ext>
            </a:extLst>
          </p:cNvPr>
          <p:cNvSpPr>
            <a:spLocks noGrp="1"/>
          </p:cNvSpPr>
          <p:nvPr>
            <p:ph type="sldNum" sz="quarter" idx="12"/>
          </p:nvPr>
        </p:nvSpPr>
        <p:spPr/>
        <p:txBody>
          <a:bodyPr/>
          <a:lstStyle/>
          <a:p>
            <a:fld id="{6085B84B-E388-4ED7-84BE-B11D6EE64514}" type="slidenum">
              <a:rPr kumimoji="1" lang="ja-JP" altLang="en-US" sz="1800" smtClean="0"/>
              <a:t>5</a:t>
            </a:fld>
            <a:endParaRPr kumimoji="1" lang="ja-JP" altLang="en-US" sz="1800"/>
          </a:p>
        </p:txBody>
      </p:sp>
      <p:sp>
        <p:nvSpPr>
          <p:cNvPr id="4" name="コンテンツ プレースホルダー 5">
            <a:extLst>
              <a:ext uri="{FF2B5EF4-FFF2-40B4-BE49-F238E27FC236}">
                <a16:creationId xmlns:a16="http://schemas.microsoft.com/office/drawing/2014/main" id="{F9290D4D-31A7-6128-B53C-A9B7C37F8D2C}"/>
              </a:ext>
            </a:extLst>
          </p:cNvPr>
          <p:cNvSpPr txBox="1">
            <a:spLocks/>
          </p:cNvSpPr>
          <p:nvPr/>
        </p:nvSpPr>
        <p:spPr>
          <a:xfrm>
            <a:off x="5015177" y="2047679"/>
            <a:ext cx="3320845" cy="2441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600"/>
              <a:t>（工業振興ビジョンの</a:t>
            </a:r>
            <a:r>
              <a:rPr lang="en-US" altLang="ja-JP" sz="1600"/>
              <a:t>KPI</a:t>
            </a:r>
            <a:r>
              <a:rPr lang="ja-JP" altLang="en-US" sz="1600"/>
              <a:t>の一つ）</a:t>
            </a:r>
            <a:endParaRPr lang="en-US" altLang="ja-JP" sz="1600"/>
          </a:p>
        </p:txBody>
      </p:sp>
      <p:sp>
        <p:nvSpPr>
          <p:cNvPr id="7" name="コンテンツ プレースホルダー 5">
            <a:extLst>
              <a:ext uri="{FF2B5EF4-FFF2-40B4-BE49-F238E27FC236}">
                <a16:creationId xmlns:a16="http://schemas.microsoft.com/office/drawing/2014/main" id="{449D69BC-2932-770B-9BD1-DC6FB749E279}"/>
              </a:ext>
            </a:extLst>
          </p:cNvPr>
          <p:cNvSpPr txBox="1">
            <a:spLocks/>
          </p:cNvSpPr>
          <p:nvPr/>
        </p:nvSpPr>
        <p:spPr>
          <a:xfrm>
            <a:off x="5035400" y="5545460"/>
            <a:ext cx="3748005" cy="10542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endParaRPr lang="en-US" altLang="ja-JP" sz="1600"/>
          </a:p>
          <a:p>
            <a:r>
              <a:rPr lang="ja-JP" altLang="en-US" sz="1600"/>
              <a:t>情報通信業への就職者は一定数いる</a:t>
            </a:r>
            <a:endParaRPr lang="en-US" altLang="ja-JP" sz="1600"/>
          </a:p>
          <a:p>
            <a:r>
              <a:rPr lang="ja-JP" altLang="en-US" sz="1600"/>
              <a:t>県内就職の割合増加が課題</a:t>
            </a:r>
          </a:p>
        </p:txBody>
      </p:sp>
      <p:sp>
        <p:nvSpPr>
          <p:cNvPr id="8" name="コンテンツ プレースホルダー 5">
            <a:extLst>
              <a:ext uri="{FF2B5EF4-FFF2-40B4-BE49-F238E27FC236}">
                <a16:creationId xmlns:a16="http://schemas.microsoft.com/office/drawing/2014/main" id="{C6FEC1A3-83EA-1DE1-C8D3-3F8EDD644F68}"/>
              </a:ext>
            </a:extLst>
          </p:cNvPr>
          <p:cNvSpPr txBox="1">
            <a:spLocks/>
          </p:cNvSpPr>
          <p:nvPr/>
        </p:nvSpPr>
        <p:spPr>
          <a:xfrm>
            <a:off x="739379" y="3328986"/>
            <a:ext cx="3887391" cy="3331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600"/>
              <a:t>直近統計調査では</a:t>
            </a:r>
            <a:r>
              <a:rPr lang="ja-JP" altLang="en-US" sz="1600">
                <a:solidFill>
                  <a:srgbClr val="FF0000"/>
                </a:solidFill>
              </a:rPr>
              <a:t>付加価値額が減少傾向</a:t>
            </a:r>
            <a:endParaRPr lang="en-US" altLang="ja-JP" sz="1600">
              <a:solidFill>
                <a:srgbClr val="FF0000"/>
              </a:solidFill>
            </a:endParaRPr>
          </a:p>
        </p:txBody>
      </p:sp>
      <p:sp>
        <p:nvSpPr>
          <p:cNvPr id="9" name="コンテンツ プレースホルダー 5">
            <a:extLst>
              <a:ext uri="{FF2B5EF4-FFF2-40B4-BE49-F238E27FC236}">
                <a16:creationId xmlns:a16="http://schemas.microsoft.com/office/drawing/2014/main" id="{55863A88-EBBB-02F0-B42E-88A600EE1F3E}"/>
              </a:ext>
            </a:extLst>
          </p:cNvPr>
          <p:cNvSpPr txBox="1">
            <a:spLocks/>
          </p:cNvSpPr>
          <p:nvPr/>
        </p:nvSpPr>
        <p:spPr>
          <a:xfrm>
            <a:off x="3087890" y="3141485"/>
            <a:ext cx="1559534" cy="217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1200"/>
              <a:t>経済センサス</a:t>
            </a:r>
            <a:endParaRPr lang="en-US" altLang="ja-JP" sz="1200"/>
          </a:p>
        </p:txBody>
      </p:sp>
    </p:spTree>
    <p:extLst>
      <p:ext uri="{BB962C8B-B14F-4D97-AF65-F5344CB8AC3E}">
        <p14:creationId xmlns:p14="http://schemas.microsoft.com/office/powerpoint/2010/main" val="62272952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762</Words>
  <Application>Microsoft Office PowerPoint</Application>
  <PresentationFormat>画面に合わせる (4:3)</PresentationFormat>
  <Paragraphs>83</Paragraphs>
  <Slides>5</Slides>
  <Notes>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5</vt:i4>
      </vt:variant>
    </vt:vector>
  </HeadingPairs>
  <TitlesOfParts>
    <vt:vector size="11" baseType="lpstr">
      <vt:lpstr>Noto Sans JP Black</vt:lpstr>
      <vt:lpstr>游ゴシック</vt:lpstr>
      <vt:lpstr>Aptos</vt:lpstr>
      <vt:lpstr>Aptos Display</vt:lpstr>
      <vt:lpstr>Arial</vt:lpstr>
      <vt:lpstr>Office テーマ</vt:lpstr>
      <vt:lpstr>PowerPoint プレゼンテーション</vt:lpstr>
      <vt:lpstr>　　</vt:lpstr>
      <vt:lpstr>PowerPoint プレゼンテーション</vt:lpstr>
      <vt:lpstr>PowerPoint プレゼンテーション</vt:lpstr>
      <vt:lpstr>【参考】ＩＴ関連産業をめぐる盛岡市の現状</vt:lpstr>
    </vt:vector>
  </TitlesOfParts>
  <Company>盛岡市</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福原　望美</dc:creator>
  <cp:lastModifiedBy>藤原　竜郎</cp:lastModifiedBy>
  <cp:revision>3</cp:revision>
  <cp:lastPrinted>2026-03-13T08:21:23Z</cp:lastPrinted>
  <dcterms:created xsi:type="dcterms:W3CDTF">2026-02-18T00:23:28Z</dcterms:created>
  <dcterms:modified xsi:type="dcterms:W3CDTF">2026-05-27T01:45:48Z</dcterms:modified>
</cp:coreProperties>
</file>