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8" r:id="rId5"/>
    <p:sldId id="259"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93" d="100"/>
          <a:sy n="93" d="100"/>
        </p:scale>
        <p:origin x="101"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a:xfrm>
            <a:off x="2692397" y="5037663"/>
            <a:ext cx="5214635" cy="279400"/>
          </a:xfrm>
        </p:spPr>
        <p:txBody>
          <a:bodyPr/>
          <a:lstStyle/>
          <a:p>
            <a:endParaRPr kumimoji="1" lang="ja-JP" altLang="en-US"/>
          </a:p>
        </p:txBody>
      </p:sp>
      <p:sp>
        <p:nvSpPr>
          <p:cNvPr id="6" name="Slide Number Placeholder 5"/>
          <p:cNvSpPr>
            <a:spLocks noGrp="1"/>
          </p:cNvSpPr>
          <p:nvPr>
            <p:ph type="sldNum" sz="quarter" idx="12"/>
          </p:nvPr>
        </p:nvSpPr>
        <p:spPr>
          <a:xfrm>
            <a:off x="8956900" y="5037663"/>
            <a:ext cx="551167" cy="279400"/>
          </a:xfrm>
        </p:spPr>
        <p:txBody>
          <a:bodyPr/>
          <a:lstStyle/>
          <a:p>
            <a:fld id="{8A05441E-CEE3-46C0-88C9-6F30BBCFBA76}" type="slidenum">
              <a:rPr kumimoji="1" lang="ja-JP" altLang="en-US" smtClean="0"/>
              <a:t>‹#›</a:t>
            </a:fld>
            <a:endParaRPr kumimoji="1" lang="ja-JP" alt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87621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Tree>
    <p:extLst>
      <p:ext uri="{BB962C8B-B14F-4D97-AF65-F5344CB8AC3E}">
        <p14:creationId xmlns:p14="http://schemas.microsoft.com/office/powerpoint/2010/main" val="520239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51483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Tree>
    <p:extLst>
      <p:ext uri="{BB962C8B-B14F-4D97-AF65-F5344CB8AC3E}">
        <p14:creationId xmlns:p14="http://schemas.microsoft.com/office/powerpoint/2010/main" val="2439947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1487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06221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Tree>
    <p:extLst>
      <p:ext uri="{BB962C8B-B14F-4D97-AF65-F5344CB8AC3E}">
        <p14:creationId xmlns:p14="http://schemas.microsoft.com/office/powerpoint/2010/main" val="3076907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97895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ja-JP" altLang="en-US" smtClean="0"/>
              <a:t>マスター タイトルの書式設定</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Tree>
    <p:extLst>
      <p:ext uri="{BB962C8B-B14F-4D97-AF65-F5344CB8AC3E}">
        <p14:creationId xmlns:p14="http://schemas.microsoft.com/office/powerpoint/2010/main" val="2011916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Tree>
    <p:extLst>
      <p:ext uri="{BB962C8B-B14F-4D97-AF65-F5344CB8AC3E}">
        <p14:creationId xmlns:p14="http://schemas.microsoft.com/office/powerpoint/2010/main" val="3308064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02374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ja-JP" altLang="en-US" smtClean="0"/>
              <a:t>マスター タイトルの書式設定</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2849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Tree>
    <p:extLst>
      <p:ext uri="{BB962C8B-B14F-4D97-AF65-F5344CB8AC3E}">
        <p14:creationId xmlns:p14="http://schemas.microsoft.com/office/powerpoint/2010/main" val="8848937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ja-JP" altLang="en-US" smtClean="0"/>
              <a:t>マスター タイトルの書式設定</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1744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ja-JP" altLang="en-US" smtClean="0"/>
              <a:t>マスター タイトルの書式設定</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1344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ncho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7358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A05441E-CEE3-46C0-88C9-6F30BBCFBA76}" type="slidenum">
              <a:rPr kumimoji="1" lang="ja-JP" altLang="en-US" smtClean="0"/>
              <a:t>‹#›</a:t>
            </a:fld>
            <a:endParaRPr kumimoji="1" lang="ja-JP" alt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0710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238692D-576F-4D22-8238-C98543614384}" type="datetimeFigureOut">
              <a:rPr kumimoji="1" lang="ja-JP" altLang="en-US" smtClean="0"/>
              <a:t>2025/11/7</a:t>
            </a:fld>
            <a:endParaRPr kumimoji="1" lang="ja-JP" alt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kumimoji="1" lang="ja-JP" alt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05441E-CEE3-46C0-88C9-6F30BBCFBA76}" type="slidenum">
              <a:rPr kumimoji="1" lang="ja-JP" altLang="en-US" smtClean="0"/>
              <a:t>‹#›</a:t>
            </a:fld>
            <a:endParaRPr kumimoji="1" lang="ja-JP" altLang="en-US"/>
          </a:p>
        </p:txBody>
      </p:sp>
    </p:spTree>
    <p:extLst>
      <p:ext uri="{BB962C8B-B14F-4D97-AF65-F5344CB8AC3E}">
        <p14:creationId xmlns:p14="http://schemas.microsoft.com/office/powerpoint/2010/main" val="20915070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kumimoji="1" sz="4400" kern="1200" cap="none">
          <a:ln w="3175" cmpd="sng">
            <a:noFill/>
          </a:ln>
          <a:solidFill>
            <a:schemeClr val="tx1">
              <a:lumMod val="85000"/>
              <a:lumOff val="15000"/>
            </a:schemeClr>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kumimoji="1"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kumimoji="1"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kumimoji="1"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kumimoji="1"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kumimoji="1"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latin typeface="HGSｺﾞｼｯｸE" panose="020B0900000000000000" pitchFamily="50" charset="-128"/>
                <a:ea typeface="HGSｺﾞｼｯｸE" panose="020B0900000000000000" pitchFamily="50" charset="-128"/>
              </a:rPr>
              <a:t>兵庫県三田市</a:t>
            </a:r>
            <a:endParaRPr kumimoji="1" lang="ja-JP" altLang="en-US" dirty="0">
              <a:latin typeface="HGSｺﾞｼｯｸE" panose="020B0900000000000000" pitchFamily="50" charset="-128"/>
              <a:ea typeface="HGSｺﾞｼｯｸE" panose="020B0900000000000000" pitchFamily="50" charset="-128"/>
            </a:endParaRPr>
          </a:p>
        </p:txBody>
      </p:sp>
      <p:sp>
        <p:nvSpPr>
          <p:cNvPr id="3" name="サブタイトル 2"/>
          <p:cNvSpPr>
            <a:spLocks noGrp="1"/>
          </p:cNvSpPr>
          <p:nvPr>
            <p:ph type="subTitle" idx="1"/>
          </p:nvPr>
        </p:nvSpPr>
        <p:spPr>
          <a:xfrm>
            <a:off x="1524000" y="3709130"/>
            <a:ext cx="9144000" cy="1655762"/>
          </a:xfrm>
        </p:spPr>
        <p:txBody>
          <a:bodyPr/>
          <a:lstStyle/>
          <a:p>
            <a:r>
              <a:rPr lang="ja-JP" altLang="en-US" dirty="0" smtClean="0"/>
              <a:t>第</a:t>
            </a:r>
            <a:r>
              <a:rPr lang="en-US" altLang="ja-JP" dirty="0" smtClean="0"/>
              <a:t>4</a:t>
            </a:r>
            <a:r>
              <a:rPr lang="ja-JP" altLang="en-US" dirty="0" smtClean="0"/>
              <a:t>次三田エコプラン</a:t>
            </a:r>
            <a:endParaRPr lang="en-US" altLang="ja-JP" dirty="0" smtClean="0"/>
          </a:p>
          <a:p>
            <a:r>
              <a:rPr lang="ja-JP" altLang="en-US" dirty="0"/>
              <a:t>～</a:t>
            </a:r>
            <a:r>
              <a:rPr lang="ja-JP" altLang="en-US" dirty="0" smtClean="0"/>
              <a:t>次世代公用車プロジェクト～</a:t>
            </a:r>
            <a:endParaRPr kumimoji="1" lang="ja-JP" altLang="en-US" dirty="0"/>
          </a:p>
        </p:txBody>
      </p:sp>
    </p:spTree>
    <p:extLst>
      <p:ext uri="{BB962C8B-B14F-4D97-AF65-F5344CB8AC3E}">
        <p14:creationId xmlns:p14="http://schemas.microsoft.com/office/powerpoint/2010/main" val="3489866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1" dirty="0" smtClean="0"/>
              <a:t>公用車の現状</a:t>
            </a:r>
            <a:endParaRPr kumimoji="1" lang="ja-JP" altLang="en-US" b="1" dirty="0"/>
          </a:p>
        </p:txBody>
      </p:sp>
      <p:sp>
        <p:nvSpPr>
          <p:cNvPr id="3" name="コンテンツ プレースホルダー 2"/>
          <p:cNvSpPr>
            <a:spLocks noGrp="1"/>
          </p:cNvSpPr>
          <p:nvPr>
            <p:ph idx="1"/>
          </p:nvPr>
        </p:nvSpPr>
        <p:spPr>
          <a:xfrm>
            <a:off x="1198148" y="2455859"/>
            <a:ext cx="9601196" cy="4002606"/>
          </a:xfrm>
        </p:spPr>
        <p:txBody>
          <a:bodyPr>
            <a:normAutofit fontScale="40000" lnSpcReduction="20000"/>
          </a:bodyPr>
          <a:lstStyle/>
          <a:p>
            <a:r>
              <a:rPr kumimoji="1" lang="ja-JP" altLang="en-US" sz="4000" dirty="0" smtClean="0">
                <a:latin typeface="+mn-ea"/>
              </a:rPr>
              <a:t>三田市で保有する供用の公用車は</a:t>
            </a:r>
            <a:r>
              <a:rPr kumimoji="1" lang="en-US" altLang="ja-JP" sz="4000" dirty="0" smtClean="0">
                <a:latin typeface="+mn-ea"/>
              </a:rPr>
              <a:t>35</a:t>
            </a:r>
            <a:r>
              <a:rPr kumimoji="1" lang="ja-JP" altLang="en-US" sz="4000" dirty="0" smtClean="0">
                <a:latin typeface="+mn-ea"/>
              </a:rPr>
              <a:t>台</a:t>
            </a:r>
            <a:endParaRPr kumimoji="1" lang="en-US" altLang="ja-JP" sz="4000" dirty="0" smtClean="0">
              <a:latin typeface="+mn-ea"/>
            </a:endParaRPr>
          </a:p>
          <a:p>
            <a:r>
              <a:rPr kumimoji="1" lang="ja-JP" altLang="en-US" sz="4000" dirty="0" smtClean="0">
                <a:latin typeface="+mn-ea"/>
              </a:rPr>
              <a:t>全体の</a:t>
            </a:r>
            <a:r>
              <a:rPr kumimoji="1" lang="en-US" altLang="ja-JP" sz="4000" dirty="0" smtClean="0">
                <a:latin typeface="+mn-ea"/>
              </a:rPr>
              <a:t>70</a:t>
            </a:r>
            <a:r>
              <a:rPr kumimoji="1" lang="ja-JP" altLang="en-US" sz="4000" dirty="0" smtClean="0">
                <a:latin typeface="+mn-ea"/>
              </a:rPr>
              <a:t>％が導入してから</a:t>
            </a:r>
            <a:r>
              <a:rPr kumimoji="1" lang="en-US" altLang="ja-JP" sz="4000" dirty="0" smtClean="0">
                <a:latin typeface="+mn-ea"/>
              </a:rPr>
              <a:t>10</a:t>
            </a:r>
            <a:r>
              <a:rPr kumimoji="1" lang="ja-JP" altLang="en-US" sz="4000" dirty="0" smtClean="0">
                <a:latin typeface="+mn-ea"/>
              </a:rPr>
              <a:t>年を超える車両</a:t>
            </a:r>
            <a:endParaRPr kumimoji="1" lang="en-US" altLang="ja-JP" sz="4000" dirty="0" smtClean="0">
              <a:latin typeface="+mn-ea"/>
            </a:endParaRPr>
          </a:p>
          <a:p>
            <a:r>
              <a:rPr kumimoji="1" lang="ja-JP" altLang="en-US" sz="4000" dirty="0" smtClean="0">
                <a:latin typeface="+mn-ea"/>
              </a:rPr>
              <a:t>うち</a:t>
            </a:r>
            <a:r>
              <a:rPr lang="ja-JP" altLang="en-US" sz="4000" dirty="0" smtClean="0">
                <a:latin typeface="+mn-ea"/>
              </a:rPr>
              <a:t>約</a:t>
            </a:r>
            <a:r>
              <a:rPr lang="en-US" altLang="ja-JP" sz="4000" dirty="0" smtClean="0">
                <a:latin typeface="+mn-ea"/>
              </a:rPr>
              <a:t>30</a:t>
            </a:r>
            <a:r>
              <a:rPr lang="ja-JP" altLang="en-US" sz="4000" dirty="0" smtClean="0">
                <a:latin typeface="+mn-ea"/>
              </a:rPr>
              <a:t>％の車両は</a:t>
            </a:r>
            <a:r>
              <a:rPr kumimoji="1" lang="ja-JP" altLang="en-US" sz="4000" dirty="0" smtClean="0">
                <a:latin typeface="+mn-ea"/>
              </a:rPr>
              <a:t>導入後</a:t>
            </a:r>
            <a:r>
              <a:rPr kumimoji="1" lang="en-US" altLang="ja-JP" sz="4000" dirty="0" smtClean="0">
                <a:latin typeface="+mn-ea"/>
              </a:rPr>
              <a:t>20</a:t>
            </a:r>
            <a:r>
              <a:rPr kumimoji="1" lang="ja-JP" altLang="en-US" sz="4000" dirty="0" smtClean="0">
                <a:latin typeface="+mn-ea"/>
              </a:rPr>
              <a:t>年を</a:t>
            </a:r>
            <a:r>
              <a:rPr kumimoji="1" lang="ja-JP" altLang="en-US" sz="4000" dirty="0" smtClean="0">
                <a:latin typeface="+mn-ea"/>
              </a:rPr>
              <a:t>超え、中には</a:t>
            </a:r>
            <a:r>
              <a:rPr kumimoji="1" lang="en-US" altLang="ja-JP" sz="4000" dirty="0" smtClean="0">
                <a:latin typeface="+mn-ea"/>
              </a:rPr>
              <a:t>29</a:t>
            </a:r>
            <a:r>
              <a:rPr kumimoji="1" lang="ja-JP" altLang="en-US" sz="4000" dirty="0" smtClean="0">
                <a:latin typeface="+mn-ea"/>
              </a:rPr>
              <a:t>年前の登録車両もある。</a:t>
            </a:r>
            <a:endParaRPr kumimoji="1" lang="en-US" altLang="ja-JP" sz="4000" dirty="0" smtClean="0">
              <a:latin typeface="+mn-ea"/>
            </a:endParaRPr>
          </a:p>
          <a:p>
            <a:endParaRPr kumimoji="1" lang="en-US" altLang="ja-JP" sz="4000" dirty="0" smtClean="0">
              <a:latin typeface="+mn-ea"/>
            </a:endParaRPr>
          </a:p>
          <a:p>
            <a:pPr marL="0" indent="0">
              <a:buNone/>
            </a:pPr>
            <a:r>
              <a:rPr lang="en-US" altLang="ja-JP" sz="4000" dirty="0" smtClean="0">
                <a:latin typeface="+mn-ea"/>
              </a:rPr>
              <a:t>【</a:t>
            </a:r>
            <a:r>
              <a:rPr lang="ja-JP" altLang="en-US" sz="4000" dirty="0" smtClean="0">
                <a:latin typeface="+mn-ea"/>
              </a:rPr>
              <a:t>問題点</a:t>
            </a:r>
            <a:r>
              <a:rPr lang="en-US" altLang="ja-JP" sz="4000" dirty="0" smtClean="0">
                <a:latin typeface="+mn-ea"/>
              </a:rPr>
              <a:t>】</a:t>
            </a:r>
          </a:p>
          <a:p>
            <a:pPr marL="0" indent="0">
              <a:buNone/>
            </a:pPr>
            <a:r>
              <a:rPr lang="ja-JP" altLang="en-US" sz="4000" dirty="0" smtClean="0">
                <a:latin typeface="+mn-ea"/>
              </a:rPr>
              <a:t>・古い公用車を走行させると温室効果ガスを多く発生させるため環境に負荷をかけている</a:t>
            </a:r>
            <a:endParaRPr lang="en-US" altLang="ja-JP" sz="4000" dirty="0" smtClean="0">
              <a:latin typeface="+mn-ea"/>
            </a:endParaRPr>
          </a:p>
          <a:p>
            <a:pPr marL="0" indent="0">
              <a:buNone/>
            </a:pPr>
            <a:r>
              <a:rPr lang="ja-JP" altLang="en-US" sz="4000" dirty="0" smtClean="0">
                <a:latin typeface="+mn-ea"/>
              </a:rPr>
              <a:t>・車両の故障が多く、維持管理コストがかかる</a:t>
            </a:r>
            <a:endParaRPr lang="en-US" altLang="ja-JP" sz="4000" dirty="0" smtClean="0">
              <a:latin typeface="+mn-ea"/>
            </a:endParaRPr>
          </a:p>
          <a:p>
            <a:pPr marL="0" indent="0">
              <a:buNone/>
            </a:pPr>
            <a:r>
              <a:rPr lang="ja-JP" altLang="en-US" sz="4000" dirty="0" smtClean="0">
                <a:latin typeface="+mn-ea"/>
              </a:rPr>
              <a:t>・燃費が悪い</a:t>
            </a:r>
            <a:r>
              <a:rPr lang="en-US" altLang="ja-JP" sz="4000" dirty="0" smtClean="0">
                <a:latin typeface="+mn-ea"/>
              </a:rPr>
              <a:t>(</a:t>
            </a:r>
            <a:r>
              <a:rPr lang="ja-JP" altLang="en-US" sz="4000" dirty="0" smtClean="0">
                <a:latin typeface="+mn-ea"/>
              </a:rPr>
              <a:t>余分に燃料を消費している</a:t>
            </a:r>
            <a:r>
              <a:rPr lang="en-US" altLang="ja-JP" sz="4000" dirty="0" smtClean="0">
                <a:latin typeface="+mn-ea"/>
              </a:rPr>
              <a:t>)</a:t>
            </a:r>
          </a:p>
          <a:p>
            <a:pPr marL="0" indent="0">
              <a:buNone/>
            </a:pPr>
            <a:endParaRPr lang="en-US" altLang="ja-JP" sz="4000" dirty="0">
              <a:latin typeface="+mn-ea"/>
            </a:endParaRPr>
          </a:p>
          <a:p>
            <a:pPr marL="0" indent="0">
              <a:buNone/>
            </a:pPr>
            <a:r>
              <a:rPr lang="en-US" altLang="ja-JP" sz="4000" dirty="0" smtClean="0">
                <a:latin typeface="+mn-ea"/>
              </a:rPr>
              <a:t>【</a:t>
            </a:r>
            <a:r>
              <a:rPr lang="ja-JP" altLang="en-US" sz="4000" dirty="0" smtClean="0">
                <a:latin typeface="+mn-ea"/>
              </a:rPr>
              <a:t>主な要因</a:t>
            </a:r>
            <a:r>
              <a:rPr lang="en-US" altLang="ja-JP" sz="4000" dirty="0" smtClean="0">
                <a:latin typeface="+mn-ea"/>
              </a:rPr>
              <a:t>】</a:t>
            </a:r>
            <a:endParaRPr lang="en-US" altLang="ja-JP" sz="4000" dirty="0">
              <a:latin typeface="+mn-ea"/>
            </a:endParaRPr>
          </a:p>
          <a:p>
            <a:pPr marL="0" indent="0">
              <a:buNone/>
            </a:pPr>
            <a:r>
              <a:rPr kumimoji="1" lang="ja-JP" altLang="en-US" sz="4000" dirty="0" smtClean="0">
                <a:latin typeface="+mn-ea"/>
              </a:rPr>
              <a:t>・修繕費用が高額になっても、まだ乗れるからと更新が先延ばしになっている</a:t>
            </a:r>
            <a:endParaRPr kumimoji="1" lang="en-US" altLang="ja-JP" sz="4000" dirty="0" smtClean="0">
              <a:latin typeface="+mn-ea"/>
            </a:endParaRPr>
          </a:p>
          <a:p>
            <a:pPr marL="0" indent="0">
              <a:buNone/>
            </a:pPr>
            <a:r>
              <a:rPr kumimoji="1" lang="ja-JP" altLang="en-US" sz="4000" dirty="0" smtClean="0">
                <a:latin typeface="+mn-ea"/>
              </a:rPr>
              <a:t>・市の財政状況の悪化に伴い、車両更新における予算がつきにくい現状がある</a:t>
            </a:r>
            <a:endParaRPr kumimoji="1" lang="en-US" altLang="ja-JP" sz="4000" dirty="0" smtClean="0">
              <a:latin typeface="+mn-ea"/>
            </a:endParaRPr>
          </a:p>
        </p:txBody>
      </p:sp>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24431" y="3223879"/>
            <a:ext cx="1816000" cy="1362000"/>
          </a:xfrm>
          <a:prstGeom prst="rect">
            <a:avLst/>
          </a:prstGeom>
        </p:spPr>
      </p:pic>
      <p:pic>
        <p:nvPicPr>
          <p:cNvPr id="6" name="図 5"/>
          <p:cNvPicPr>
            <a:picLocks noChangeAspect="1"/>
          </p:cNvPicPr>
          <p:nvPr/>
        </p:nvPicPr>
        <p:blipFill rotWithShape="1">
          <a:blip r:embed="rId3" cstate="print">
            <a:extLst>
              <a:ext uri="{28A0092B-C50C-407E-A947-70E740481C1C}">
                <a14:useLocalDpi xmlns:a14="http://schemas.microsoft.com/office/drawing/2010/main" val="0"/>
              </a:ext>
            </a:extLst>
          </a:blip>
          <a:srcRect l="11879" t="11879" r="19429" b="19429"/>
          <a:stretch/>
        </p:blipFill>
        <p:spPr>
          <a:xfrm>
            <a:off x="956716" y="953065"/>
            <a:ext cx="1811198" cy="1358397"/>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4431" y="4703268"/>
            <a:ext cx="1816000" cy="1362000"/>
          </a:xfrm>
          <a:prstGeom prst="rect">
            <a:avLst/>
          </a:prstGeom>
        </p:spPr>
      </p:pic>
      <p:pic>
        <p:nvPicPr>
          <p:cNvPr id="8" name="図 7"/>
          <p:cNvPicPr>
            <a:picLocks noChangeAspect="1"/>
          </p:cNvPicPr>
          <p:nvPr/>
        </p:nvPicPr>
        <p:blipFill rotWithShape="1">
          <a:blip r:embed="rId5" cstate="print">
            <a:extLst>
              <a:ext uri="{28A0092B-C50C-407E-A947-70E740481C1C}">
                <a14:useLocalDpi xmlns:a14="http://schemas.microsoft.com/office/drawing/2010/main" val="0"/>
              </a:ext>
            </a:extLst>
          </a:blip>
          <a:srcRect l="5398" t="5397" r="8717" b="8717"/>
          <a:stretch/>
        </p:blipFill>
        <p:spPr>
          <a:xfrm>
            <a:off x="9419285" y="953065"/>
            <a:ext cx="1815999" cy="1361999"/>
          </a:xfrm>
          <a:prstGeom prst="rect">
            <a:avLst/>
          </a:prstGeom>
        </p:spPr>
      </p:pic>
    </p:spTree>
    <p:extLst>
      <p:ext uri="{BB962C8B-B14F-4D97-AF65-F5344CB8AC3E}">
        <p14:creationId xmlns:p14="http://schemas.microsoft.com/office/powerpoint/2010/main" val="11009501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b="1" dirty="0" smtClean="0"/>
              <a:t>公用車の現状</a:t>
            </a:r>
            <a:endParaRPr kumimoji="1" lang="ja-JP" altLang="en-US" b="1" dirty="0"/>
          </a:p>
        </p:txBody>
      </p:sp>
      <p:graphicFrame>
        <p:nvGraphicFramePr>
          <p:cNvPr id="9" name="コンテンツ プレースホルダー 8"/>
          <p:cNvGraphicFramePr>
            <a:graphicFrameLocks noGrp="1"/>
          </p:cNvGraphicFramePr>
          <p:nvPr>
            <p:ph idx="1"/>
            <p:extLst>
              <p:ext uri="{D42A27DB-BD31-4B8C-83A1-F6EECF244321}">
                <p14:modId xmlns:p14="http://schemas.microsoft.com/office/powerpoint/2010/main" val="2066709925"/>
              </p:ext>
            </p:extLst>
          </p:nvPr>
        </p:nvGraphicFramePr>
        <p:xfrm>
          <a:off x="1097072" y="2973859"/>
          <a:ext cx="4694128" cy="2732417"/>
        </p:xfrm>
        <a:graphic>
          <a:graphicData uri="http://schemas.openxmlformats.org/drawingml/2006/table">
            <a:tbl>
              <a:tblPr>
                <a:tableStyleId>{5C22544A-7EE6-4342-B048-85BDC9FD1C3A}</a:tableStyleId>
              </a:tblPr>
              <a:tblGrid>
                <a:gridCol w="1366041">
                  <a:extLst>
                    <a:ext uri="{9D8B030D-6E8A-4147-A177-3AD203B41FA5}">
                      <a16:colId xmlns:a16="http://schemas.microsoft.com/office/drawing/2014/main" val="1924752656"/>
                    </a:ext>
                  </a:extLst>
                </a:gridCol>
                <a:gridCol w="1688757">
                  <a:extLst>
                    <a:ext uri="{9D8B030D-6E8A-4147-A177-3AD203B41FA5}">
                      <a16:colId xmlns:a16="http://schemas.microsoft.com/office/drawing/2014/main" val="1256391428"/>
                    </a:ext>
                  </a:extLst>
                </a:gridCol>
                <a:gridCol w="677998">
                  <a:extLst>
                    <a:ext uri="{9D8B030D-6E8A-4147-A177-3AD203B41FA5}">
                      <a16:colId xmlns:a16="http://schemas.microsoft.com/office/drawing/2014/main" val="379435598"/>
                    </a:ext>
                  </a:extLst>
                </a:gridCol>
                <a:gridCol w="961332">
                  <a:extLst>
                    <a:ext uri="{9D8B030D-6E8A-4147-A177-3AD203B41FA5}">
                      <a16:colId xmlns:a16="http://schemas.microsoft.com/office/drawing/2014/main" val="3269840972"/>
                    </a:ext>
                  </a:extLst>
                </a:gridCol>
              </a:tblGrid>
              <a:tr h="370702">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車両登録番号</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ja-JP" altLang="en-US" sz="1200" u="none" strike="noStrike" dirty="0" smtClean="0">
                          <a:effectLst/>
                          <a:latin typeface="メイリオ" panose="020B0604030504040204" pitchFamily="50" charset="-128"/>
                          <a:ea typeface="メイリオ" panose="020B0604030504040204" pitchFamily="50" charset="-128"/>
                        </a:rPr>
                        <a:t>車　種</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種別</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登録年月日</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63886892"/>
                  </a:ext>
                </a:extLst>
              </a:tr>
              <a:tr h="472343">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神戸</a:t>
                      </a:r>
                      <a:r>
                        <a:rPr lang="en-US" altLang="ja-JP" sz="1200" u="none" strike="noStrike" dirty="0">
                          <a:effectLst/>
                          <a:latin typeface="メイリオ" panose="020B0604030504040204" pitchFamily="50" charset="-128"/>
                          <a:ea typeface="メイリオ" panose="020B0604030504040204" pitchFamily="50" charset="-128"/>
                        </a:rPr>
                        <a:t>78</a:t>
                      </a:r>
                      <a:r>
                        <a:rPr lang="ja-JP" altLang="en-US" sz="1200" u="none" strike="noStrike" dirty="0">
                          <a:effectLst/>
                          <a:latin typeface="メイリオ" panose="020B0604030504040204" pitchFamily="50" charset="-128"/>
                          <a:ea typeface="メイリオ" panose="020B0604030504040204" pitchFamily="50" charset="-128"/>
                        </a:rPr>
                        <a:t>り</a:t>
                      </a:r>
                      <a:r>
                        <a:rPr lang="en-US" altLang="ja-JP" sz="1200" u="none" strike="noStrike" dirty="0">
                          <a:effectLst/>
                          <a:latin typeface="メイリオ" panose="020B0604030504040204" pitchFamily="50" charset="-128"/>
                          <a:ea typeface="メイリオ" panose="020B0604030504040204" pitchFamily="50" charset="-128"/>
                        </a:rPr>
                        <a:t>6486</a:t>
                      </a:r>
                      <a:endParaRPr lang="en-US" altLang="ja-JP"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スズキジムニー</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普通</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dirty="0">
                          <a:effectLst/>
                          <a:latin typeface="メイリオ" panose="020B0604030504040204" pitchFamily="50" charset="-128"/>
                          <a:ea typeface="メイリオ" panose="020B0604030504040204" pitchFamily="50" charset="-128"/>
                        </a:rPr>
                        <a:t>H8.5.27</a:t>
                      </a:r>
                      <a:endParaRPr 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2455690875"/>
                  </a:ext>
                </a:extLst>
              </a:tr>
              <a:tr h="472343">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神戸</a:t>
                      </a:r>
                      <a:r>
                        <a:rPr lang="en-US" altLang="ja-JP" sz="1200" u="none" strike="noStrike">
                          <a:effectLst/>
                          <a:latin typeface="メイリオ" panose="020B0604030504040204" pitchFamily="50" charset="-128"/>
                          <a:ea typeface="メイリオ" panose="020B0604030504040204" pitchFamily="50" charset="-128"/>
                        </a:rPr>
                        <a:t>400</a:t>
                      </a:r>
                      <a:r>
                        <a:rPr lang="ja-JP" altLang="en-US" sz="1200" u="none" strike="noStrike">
                          <a:effectLst/>
                          <a:latin typeface="メイリオ" panose="020B0604030504040204" pitchFamily="50" charset="-128"/>
                          <a:ea typeface="メイリオ" panose="020B0604030504040204" pitchFamily="50" charset="-128"/>
                        </a:rPr>
                        <a:t>そ</a:t>
                      </a:r>
                      <a:r>
                        <a:rPr lang="en-US" altLang="ja-JP" sz="1200" u="none" strike="noStrike">
                          <a:effectLst/>
                          <a:latin typeface="メイリオ" panose="020B0604030504040204" pitchFamily="50" charset="-128"/>
                          <a:ea typeface="メイリオ" panose="020B0604030504040204" pitchFamily="50" charset="-128"/>
                        </a:rPr>
                        <a:t>3702</a:t>
                      </a:r>
                      <a:endParaRPr lang="en-US" altLang="ja-JP" sz="1200" b="0" i="0" u="none" strike="noStrike">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日産</a:t>
                      </a:r>
                      <a:r>
                        <a:rPr lang="en-US" sz="1200" u="none" strike="noStrike" dirty="0">
                          <a:effectLst/>
                          <a:latin typeface="メイリオ" panose="020B0604030504040204" pitchFamily="50" charset="-128"/>
                          <a:ea typeface="メイリオ" panose="020B0604030504040204" pitchFamily="50" charset="-128"/>
                        </a:rPr>
                        <a:t>AD</a:t>
                      </a:r>
                      <a:r>
                        <a:rPr lang="ja-JP" altLang="en-US" sz="1200" u="none" strike="noStrike" dirty="0">
                          <a:effectLst/>
                          <a:latin typeface="メイリオ" panose="020B0604030504040204" pitchFamily="50" charset="-128"/>
                          <a:ea typeface="メイリオ" panose="020B0604030504040204" pitchFamily="50" charset="-128"/>
                        </a:rPr>
                        <a:t>バン</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ctr" fontAlgn="ctr"/>
                      <a:r>
                        <a:rPr lang="ja-JP" altLang="en-US" sz="1200" u="none" strike="noStrike">
                          <a:effectLst/>
                          <a:latin typeface="メイリオ" panose="020B0604030504040204" pitchFamily="50" charset="-128"/>
                          <a:ea typeface="メイリオ" panose="020B0604030504040204" pitchFamily="50" charset="-128"/>
                        </a:rPr>
                        <a:t>貨物</a:t>
                      </a:r>
                      <a:endParaRPr lang="ja-JP" alt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a:effectLst/>
                          <a:latin typeface="メイリオ" panose="020B0604030504040204" pitchFamily="50" charset="-128"/>
                          <a:ea typeface="メイリオ" panose="020B0604030504040204" pitchFamily="50" charset="-128"/>
                        </a:rPr>
                        <a:t>H13.5.30</a:t>
                      </a:r>
                      <a:endParaRPr 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4020495859"/>
                  </a:ext>
                </a:extLst>
              </a:tr>
              <a:tr h="472343">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神戸</a:t>
                      </a:r>
                      <a:r>
                        <a:rPr lang="en-US" altLang="ja-JP" sz="1200" u="none" strike="noStrike">
                          <a:effectLst/>
                          <a:latin typeface="メイリオ" panose="020B0604030504040204" pitchFamily="50" charset="-128"/>
                          <a:ea typeface="メイリオ" panose="020B0604030504040204" pitchFamily="50" charset="-128"/>
                        </a:rPr>
                        <a:t>400</a:t>
                      </a:r>
                      <a:r>
                        <a:rPr lang="ja-JP" altLang="en-US" sz="1200" u="none" strike="noStrike">
                          <a:effectLst/>
                          <a:latin typeface="メイリオ" panose="020B0604030504040204" pitchFamily="50" charset="-128"/>
                          <a:ea typeface="メイリオ" panose="020B0604030504040204" pitchFamily="50" charset="-128"/>
                        </a:rPr>
                        <a:t>た</a:t>
                      </a:r>
                      <a:r>
                        <a:rPr lang="en-US" altLang="ja-JP" sz="1200" u="none" strike="noStrike">
                          <a:effectLst/>
                          <a:latin typeface="メイリオ" panose="020B0604030504040204" pitchFamily="50" charset="-128"/>
                          <a:ea typeface="メイリオ" panose="020B0604030504040204" pitchFamily="50" charset="-128"/>
                        </a:rPr>
                        <a:t>1788</a:t>
                      </a:r>
                      <a:endParaRPr lang="en-US" altLang="ja-JP" sz="1200" b="0" i="0" u="none" strike="noStrike">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トヨタカローラバン</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貨物</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a:effectLst/>
                          <a:latin typeface="メイリオ" panose="020B0604030504040204" pitchFamily="50" charset="-128"/>
                          <a:ea typeface="メイリオ" panose="020B0604030504040204" pitchFamily="50" charset="-128"/>
                        </a:rPr>
                        <a:t>H14.3.19</a:t>
                      </a:r>
                      <a:endParaRPr 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3869489686"/>
                  </a:ext>
                </a:extLst>
              </a:tr>
              <a:tr h="472343">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神戸</a:t>
                      </a:r>
                      <a:r>
                        <a:rPr lang="en-US" altLang="ja-JP" sz="1200" u="none" strike="noStrike">
                          <a:effectLst/>
                          <a:latin typeface="メイリオ" panose="020B0604030504040204" pitchFamily="50" charset="-128"/>
                          <a:ea typeface="メイリオ" panose="020B0604030504040204" pitchFamily="50" charset="-128"/>
                        </a:rPr>
                        <a:t>51</a:t>
                      </a:r>
                      <a:r>
                        <a:rPr lang="ja-JP" altLang="en-US" sz="1200" u="none" strike="noStrike">
                          <a:effectLst/>
                          <a:latin typeface="メイリオ" panose="020B0604030504040204" pitchFamily="50" charset="-128"/>
                          <a:ea typeface="メイリオ" panose="020B0604030504040204" pitchFamily="50" charset="-128"/>
                        </a:rPr>
                        <a:t>せ</a:t>
                      </a:r>
                      <a:r>
                        <a:rPr lang="en-US" altLang="ja-JP" sz="1200" u="none" strike="noStrike">
                          <a:effectLst/>
                          <a:latin typeface="メイリオ" panose="020B0604030504040204" pitchFamily="50" charset="-128"/>
                          <a:ea typeface="メイリオ" panose="020B0604030504040204" pitchFamily="50" charset="-128"/>
                        </a:rPr>
                        <a:t>3899</a:t>
                      </a:r>
                      <a:endParaRPr lang="en-US" altLang="ja-JP" sz="1200" b="0" i="0" u="none" strike="noStrike">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スズキアルト</a:t>
                      </a:r>
                      <a:endParaRPr lang="ja-JP" alt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軽</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dirty="0">
                          <a:effectLst/>
                          <a:latin typeface="メイリオ" panose="020B0604030504040204" pitchFamily="50" charset="-128"/>
                          <a:ea typeface="メイリオ" panose="020B0604030504040204" pitchFamily="50" charset="-128"/>
                        </a:rPr>
                        <a:t>H14.4.10</a:t>
                      </a:r>
                      <a:endParaRPr 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639497164"/>
                  </a:ext>
                </a:extLst>
              </a:tr>
              <a:tr h="472343">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神戸</a:t>
                      </a:r>
                      <a:r>
                        <a:rPr lang="en-US" altLang="ja-JP" sz="1200" u="none" strike="noStrike">
                          <a:effectLst/>
                          <a:latin typeface="メイリオ" panose="020B0604030504040204" pitchFamily="50" charset="-128"/>
                          <a:ea typeface="メイリオ" panose="020B0604030504040204" pitchFamily="50" charset="-128"/>
                        </a:rPr>
                        <a:t>400</a:t>
                      </a:r>
                      <a:r>
                        <a:rPr lang="ja-JP" altLang="en-US" sz="1200" u="none" strike="noStrike">
                          <a:effectLst/>
                          <a:latin typeface="メイリオ" panose="020B0604030504040204" pitchFamily="50" charset="-128"/>
                          <a:ea typeface="メイリオ" panose="020B0604030504040204" pitchFamily="50" charset="-128"/>
                        </a:rPr>
                        <a:t>た</a:t>
                      </a:r>
                      <a:r>
                        <a:rPr lang="en-US" altLang="ja-JP" sz="1200" u="none" strike="noStrike">
                          <a:effectLst/>
                          <a:latin typeface="メイリオ" panose="020B0604030504040204" pitchFamily="50" charset="-128"/>
                          <a:ea typeface="メイリオ" panose="020B0604030504040204" pitchFamily="50" charset="-128"/>
                        </a:rPr>
                        <a:t>4155</a:t>
                      </a:r>
                      <a:endParaRPr lang="en-US" altLang="ja-JP" sz="1200" b="0" i="0" u="none" strike="noStrike">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ダイハツグランカーゴ</a:t>
                      </a:r>
                      <a:endParaRPr lang="ja-JP" alt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114300" marR="0" marT="0" marB="0" anchor="ctr"/>
                </a:tc>
                <a:tc>
                  <a:txBody>
                    <a:bodyPr/>
                    <a:lstStyle/>
                    <a:p>
                      <a:pPr algn="ctr" fontAlgn="ctr"/>
                      <a:r>
                        <a:rPr lang="ja-JP" altLang="en-US" sz="1200" u="none" strike="noStrike">
                          <a:effectLst/>
                          <a:latin typeface="メイリオ" panose="020B0604030504040204" pitchFamily="50" charset="-128"/>
                          <a:ea typeface="メイリオ" panose="020B0604030504040204" pitchFamily="50" charset="-128"/>
                        </a:rPr>
                        <a:t>貨物</a:t>
                      </a:r>
                      <a:endParaRPr lang="ja-JP" alt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dirty="0">
                          <a:effectLst/>
                          <a:latin typeface="メイリオ" panose="020B0604030504040204" pitchFamily="50" charset="-128"/>
                          <a:ea typeface="メイリオ" panose="020B0604030504040204" pitchFamily="50" charset="-128"/>
                        </a:rPr>
                        <a:t>H14.6.6</a:t>
                      </a:r>
                      <a:endParaRPr 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704232242"/>
                  </a:ext>
                </a:extLst>
              </a:tr>
            </a:tbl>
          </a:graphicData>
        </a:graphic>
      </p:graphicFrame>
      <p:pic>
        <p:nvPicPr>
          <p:cNvPr id="4" name="図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83139" y="1168888"/>
            <a:ext cx="1323167" cy="992376"/>
          </a:xfrm>
          <a:prstGeom prst="rect">
            <a:avLst/>
          </a:prstGeom>
        </p:spPr>
      </p:pic>
      <p:pic>
        <p:nvPicPr>
          <p:cNvPr id="6" name="図 5"/>
          <p:cNvPicPr>
            <a:picLocks noChangeAspect="1"/>
          </p:cNvPicPr>
          <p:nvPr/>
        </p:nvPicPr>
        <p:blipFill rotWithShape="1">
          <a:blip r:embed="rId3" cstate="print">
            <a:extLst>
              <a:ext uri="{28A0092B-C50C-407E-A947-70E740481C1C}">
                <a14:useLocalDpi xmlns:a14="http://schemas.microsoft.com/office/drawing/2010/main" val="0"/>
              </a:ext>
            </a:extLst>
          </a:blip>
          <a:srcRect l="11879" t="11879" r="19429" b="19429"/>
          <a:stretch/>
        </p:blipFill>
        <p:spPr>
          <a:xfrm>
            <a:off x="948791" y="1134905"/>
            <a:ext cx="1368480" cy="1026359"/>
          </a:xfrm>
          <a:prstGeom prst="rect">
            <a:avLst/>
          </a:prstGeom>
        </p:spPr>
      </p:pic>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12117" y="1168888"/>
            <a:ext cx="1331092" cy="998319"/>
          </a:xfrm>
          <a:prstGeom prst="rect">
            <a:avLst/>
          </a:prstGeom>
        </p:spPr>
      </p:pic>
      <p:pic>
        <p:nvPicPr>
          <p:cNvPr id="8" name="図 7"/>
          <p:cNvPicPr>
            <a:picLocks noChangeAspect="1"/>
          </p:cNvPicPr>
          <p:nvPr/>
        </p:nvPicPr>
        <p:blipFill rotWithShape="1">
          <a:blip r:embed="rId5" cstate="print">
            <a:extLst>
              <a:ext uri="{28A0092B-C50C-407E-A947-70E740481C1C}">
                <a14:useLocalDpi xmlns:a14="http://schemas.microsoft.com/office/drawing/2010/main" val="0"/>
              </a:ext>
            </a:extLst>
          </a:blip>
          <a:srcRect l="5398" t="5397" r="8717" b="8717"/>
          <a:stretch/>
        </p:blipFill>
        <p:spPr>
          <a:xfrm>
            <a:off x="2523359" y="1134905"/>
            <a:ext cx="1364899" cy="1023674"/>
          </a:xfrm>
          <a:prstGeom prst="rect">
            <a:avLst/>
          </a:prstGeom>
        </p:spPr>
      </p:pic>
      <p:graphicFrame>
        <p:nvGraphicFramePr>
          <p:cNvPr id="10" name="表 9"/>
          <p:cNvGraphicFramePr>
            <a:graphicFrameLocks noGrp="1"/>
          </p:cNvGraphicFramePr>
          <p:nvPr>
            <p:extLst>
              <p:ext uri="{D42A27DB-BD31-4B8C-83A1-F6EECF244321}">
                <p14:modId xmlns:p14="http://schemas.microsoft.com/office/powerpoint/2010/main" val="3531390127"/>
              </p:ext>
            </p:extLst>
          </p:nvPr>
        </p:nvGraphicFramePr>
        <p:xfrm>
          <a:off x="6227353" y="2973859"/>
          <a:ext cx="4909751" cy="2732418"/>
        </p:xfrm>
        <a:graphic>
          <a:graphicData uri="http://schemas.openxmlformats.org/drawingml/2006/table">
            <a:tbl>
              <a:tblPr>
                <a:tableStyleId>{5C22544A-7EE6-4342-B048-85BDC9FD1C3A}</a:tableStyleId>
              </a:tblPr>
              <a:tblGrid>
                <a:gridCol w="1375291">
                  <a:extLst>
                    <a:ext uri="{9D8B030D-6E8A-4147-A177-3AD203B41FA5}">
                      <a16:colId xmlns:a16="http://schemas.microsoft.com/office/drawing/2014/main" val="458767538"/>
                    </a:ext>
                  </a:extLst>
                </a:gridCol>
                <a:gridCol w="1886893">
                  <a:extLst>
                    <a:ext uri="{9D8B030D-6E8A-4147-A177-3AD203B41FA5}">
                      <a16:colId xmlns:a16="http://schemas.microsoft.com/office/drawing/2014/main" val="1402895988"/>
                    </a:ext>
                  </a:extLst>
                </a:gridCol>
                <a:gridCol w="708454">
                  <a:extLst>
                    <a:ext uri="{9D8B030D-6E8A-4147-A177-3AD203B41FA5}">
                      <a16:colId xmlns:a16="http://schemas.microsoft.com/office/drawing/2014/main" val="4144698707"/>
                    </a:ext>
                  </a:extLst>
                </a:gridCol>
                <a:gridCol w="939113">
                  <a:extLst>
                    <a:ext uri="{9D8B030D-6E8A-4147-A177-3AD203B41FA5}">
                      <a16:colId xmlns:a16="http://schemas.microsoft.com/office/drawing/2014/main" val="968614060"/>
                    </a:ext>
                  </a:extLst>
                </a:gridCol>
              </a:tblGrid>
              <a:tr h="455403">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車両登録番号</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ja-JP" altLang="en-US" sz="1200" u="none" strike="noStrike" dirty="0" smtClean="0">
                          <a:effectLst/>
                          <a:latin typeface="メイリオ" panose="020B0604030504040204" pitchFamily="50" charset="-128"/>
                          <a:ea typeface="メイリオ" panose="020B0604030504040204" pitchFamily="50" charset="-128"/>
                        </a:rPr>
                        <a:t>車　種</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種別</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登録年月日</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3652860844"/>
                  </a:ext>
                </a:extLst>
              </a:tr>
              <a:tr h="455403">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神戸</a:t>
                      </a:r>
                      <a:r>
                        <a:rPr lang="en-US" altLang="ja-JP" sz="1200" u="none" strike="noStrike" dirty="0">
                          <a:effectLst/>
                          <a:latin typeface="メイリオ" panose="020B0604030504040204" pitchFamily="50" charset="-128"/>
                          <a:ea typeface="メイリオ" panose="020B0604030504040204" pitchFamily="50" charset="-128"/>
                        </a:rPr>
                        <a:t>51</a:t>
                      </a:r>
                      <a:r>
                        <a:rPr lang="ja-JP" altLang="en-US" sz="1200" u="none" strike="noStrike" dirty="0">
                          <a:effectLst/>
                          <a:latin typeface="メイリオ" panose="020B0604030504040204" pitchFamily="50" charset="-128"/>
                          <a:ea typeface="メイリオ" panose="020B0604030504040204" pitchFamily="50" charset="-128"/>
                        </a:rPr>
                        <a:t>と</a:t>
                      </a:r>
                      <a:r>
                        <a:rPr lang="en-US" altLang="ja-JP" sz="1200" u="none" strike="noStrike" dirty="0">
                          <a:effectLst/>
                          <a:latin typeface="メイリオ" panose="020B0604030504040204" pitchFamily="50" charset="-128"/>
                          <a:ea typeface="メイリオ" panose="020B0604030504040204" pitchFamily="50" charset="-128"/>
                        </a:rPr>
                        <a:t>2010</a:t>
                      </a:r>
                      <a:endParaRPr lang="en-US" altLang="ja-JP"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ダイハツミラ</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軽</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dirty="0">
                          <a:effectLst/>
                          <a:latin typeface="メイリオ" panose="020B0604030504040204" pitchFamily="50" charset="-128"/>
                          <a:ea typeface="メイリオ" panose="020B0604030504040204" pitchFamily="50" charset="-128"/>
                        </a:rPr>
                        <a:t>H15.5.22</a:t>
                      </a:r>
                      <a:endParaRPr 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1441005328"/>
                  </a:ext>
                </a:extLst>
              </a:tr>
              <a:tr h="455403">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神戸</a:t>
                      </a:r>
                      <a:r>
                        <a:rPr lang="en-US" altLang="ja-JP" sz="1200" u="none" strike="noStrike" dirty="0">
                          <a:effectLst/>
                          <a:latin typeface="メイリオ" panose="020B0604030504040204" pitchFamily="50" charset="-128"/>
                          <a:ea typeface="メイリオ" panose="020B0604030504040204" pitchFamily="50" charset="-128"/>
                        </a:rPr>
                        <a:t>301</a:t>
                      </a:r>
                      <a:r>
                        <a:rPr lang="ja-JP" altLang="en-US" sz="1200" u="none" strike="noStrike" dirty="0">
                          <a:effectLst/>
                          <a:latin typeface="メイリオ" panose="020B0604030504040204" pitchFamily="50" charset="-128"/>
                          <a:ea typeface="メイリオ" panose="020B0604030504040204" pitchFamily="50" charset="-128"/>
                        </a:rPr>
                        <a:t>さ</a:t>
                      </a:r>
                      <a:r>
                        <a:rPr lang="en-US" altLang="ja-JP" sz="1200" u="none" strike="noStrike" dirty="0">
                          <a:effectLst/>
                          <a:latin typeface="メイリオ" panose="020B0604030504040204" pitchFamily="50" charset="-128"/>
                          <a:ea typeface="メイリオ" panose="020B0604030504040204" pitchFamily="50" charset="-128"/>
                        </a:rPr>
                        <a:t>146</a:t>
                      </a:r>
                      <a:endParaRPr lang="en-US" altLang="ja-JP"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ニッサン キャラバン</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ctr" fontAlgn="ctr"/>
                      <a:r>
                        <a:rPr lang="ja-JP" altLang="en-US" sz="1200" u="none" strike="noStrike">
                          <a:effectLst/>
                          <a:latin typeface="メイリオ" panose="020B0604030504040204" pitchFamily="50" charset="-128"/>
                          <a:ea typeface="メイリオ" panose="020B0604030504040204" pitchFamily="50" charset="-128"/>
                        </a:rPr>
                        <a:t>普通</a:t>
                      </a:r>
                      <a:endParaRPr lang="ja-JP" alt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a:effectLst/>
                          <a:latin typeface="メイリオ" panose="020B0604030504040204" pitchFamily="50" charset="-128"/>
                          <a:ea typeface="メイリオ" panose="020B0604030504040204" pitchFamily="50" charset="-128"/>
                        </a:rPr>
                        <a:t>H15.7.30</a:t>
                      </a:r>
                      <a:endParaRPr 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2466966854"/>
                  </a:ext>
                </a:extLst>
              </a:tr>
              <a:tr h="455403">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神戸</a:t>
                      </a:r>
                      <a:r>
                        <a:rPr lang="en-US" altLang="ja-JP" sz="1200" u="none" strike="noStrike">
                          <a:effectLst/>
                          <a:latin typeface="メイリオ" panose="020B0604030504040204" pitchFamily="50" charset="-128"/>
                          <a:ea typeface="メイリオ" panose="020B0604030504040204" pitchFamily="50" charset="-128"/>
                        </a:rPr>
                        <a:t>400</a:t>
                      </a:r>
                      <a:r>
                        <a:rPr lang="ja-JP" altLang="en-US" sz="1200" u="none" strike="noStrike">
                          <a:effectLst/>
                          <a:latin typeface="メイリオ" panose="020B0604030504040204" pitchFamily="50" charset="-128"/>
                          <a:ea typeface="メイリオ" panose="020B0604030504040204" pitchFamily="50" charset="-128"/>
                        </a:rPr>
                        <a:t>て</a:t>
                      </a:r>
                      <a:r>
                        <a:rPr lang="en-US" altLang="ja-JP" sz="1200" u="none" strike="noStrike">
                          <a:effectLst/>
                          <a:latin typeface="メイリオ" panose="020B0604030504040204" pitchFamily="50" charset="-128"/>
                          <a:ea typeface="メイリオ" panose="020B0604030504040204" pitchFamily="50" charset="-128"/>
                        </a:rPr>
                        <a:t>4134</a:t>
                      </a:r>
                      <a:endParaRPr lang="en-US" altLang="ja-JP" sz="1200" b="0" i="0" u="none" strike="noStrike">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トヨタプロボックスバン</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ctr" fontAlgn="ctr"/>
                      <a:r>
                        <a:rPr lang="ja-JP" altLang="en-US" sz="1200" u="none" strike="noStrike">
                          <a:effectLst/>
                          <a:latin typeface="メイリオ" panose="020B0604030504040204" pitchFamily="50" charset="-128"/>
                          <a:ea typeface="メイリオ" panose="020B0604030504040204" pitchFamily="50" charset="-128"/>
                        </a:rPr>
                        <a:t>貨物</a:t>
                      </a:r>
                      <a:endParaRPr lang="ja-JP" alt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a:effectLst/>
                          <a:latin typeface="メイリオ" panose="020B0604030504040204" pitchFamily="50" charset="-128"/>
                          <a:ea typeface="メイリオ" panose="020B0604030504040204" pitchFamily="50" charset="-128"/>
                        </a:rPr>
                        <a:t>H17.6.22</a:t>
                      </a:r>
                      <a:endParaRPr 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3597407592"/>
                  </a:ext>
                </a:extLst>
              </a:tr>
              <a:tr h="455403">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神戸</a:t>
                      </a:r>
                      <a:r>
                        <a:rPr lang="en-US" altLang="ja-JP" sz="1200" u="none" strike="noStrike">
                          <a:effectLst/>
                          <a:latin typeface="メイリオ" panose="020B0604030504040204" pitchFamily="50" charset="-128"/>
                          <a:ea typeface="メイリオ" panose="020B0604030504040204" pitchFamily="50" charset="-128"/>
                        </a:rPr>
                        <a:t>480</a:t>
                      </a:r>
                      <a:r>
                        <a:rPr lang="ja-JP" altLang="en-US" sz="1200" u="none" strike="noStrike">
                          <a:effectLst/>
                          <a:latin typeface="メイリオ" panose="020B0604030504040204" pitchFamily="50" charset="-128"/>
                          <a:ea typeface="メイリオ" panose="020B0604030504040204" pitchFamily="50" charset="-128"/>
                        </a:rPr>
                        <a:t>え</a:t>
                      </a:r>
                      <a:r>
                        <a:rPr lang="en-US" altLang="ja-JP" sz="1200" u="none" strike="noStrike">
                          <a:effectLst/>
                          <a:latin typeface="メイリオ" panose="020B0604030504040204" pitchFamily="50" charset="-128"/>
                          <a:ea typeface="メイリオ" panose="020B0604030504040204" pitchFamily="50" charset="-128"/>
                        </a:rPr>
                        <a:t>6269</a:t>
                      </a:r>
                      <a:endParaRPr lang="en-US" altLang="ja-JP" sz="1200" b="0" i="0" u="none" strike="noStrike">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スバルサンバーバン</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ctr" fontAlgn="ctr"/>
                      <a:r>
                        <a:rPr lang="ja-JP" altLang="en-US" sz="1200" u="none" strike="noStrike" dirty="0">
                          <a:effectLst/>
                          <a:latin typeface="メイリオ" panose="020B0604030504040204" pitchFamily="50" charset="-128"/>
                          <a:ea typeface="メイリオ" panose="020B0604030504040204" pitchFamily="50" charset="-128"/>
                        </a:rPr>
                        <a:t>軽</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dirty="0">
                          <a:effectLst/>
                          <a:latin typeface="メイリオ" panose="020B0604030504040204" pitchFamily="50" charset="-128"/>
                          <a:ea typeface="メイリオ" panose="020B0604030504040204" pitchFamily="50" charset="-128"/>
                        </a:rPr>
                        <a:t>H18.7.18</a:t>
                      </a:r>
                      <a:endParaRPr 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3464988962"/>
                  </a:ext>
                </a:extLst>
              </a:tr>
              <a:tr h="455403">
                <a:tc>
                  <a:txBody>
                    <a:bodyPr/>
                    <a:lstStyle/>
                    <a:p>
                      <a:pPr algn="l" fontAlgn="ctr"/>
                      <a:r>
                        <a:rPr lang="ja-JP" altLang="en-US" sz="1200" u="none" strike="noStrike">
                          <a:effectLst/>
                          <a:latin typeface="メイリオ" panose="020B0604030504040204" pitchFamily="50" charset="-128"/>
                          <a:ea typeface="メイリオ" panose="020B0604030504040204" pitchFamily="50" charset="-128"/>
                        </a:rPr>
                        <a:t>神戸</a:t>
                      </a:r>
                      <a:r>
                        <a:rPr lang="en-US" altLang="ja-JP" sz="1200" u="none" strike="noStrike">
                          <a:effectLst/>
                          <a:latin typeface="メイリオ" panose="020B0604030504040204" pitchFamily="50" charset="-128"/>
                          <a:ea typeface="メイリオ" panose="020B0604030504040204" pitchFamily="50" charset="-128"/>
                        </a:rPr>
                        <a:t>502</a:t>
                      </a:r>
                      <a:r>
                        <a:rPr lang="ja-JP" altLang="en-US" sz="1200" u="none" strike="noStrike">
                          <a:effectLst/>
                          <a:latin typeface="メイリオ" panose="020B0604030504040204" pitchFamily="50" charset="-128"/>
                          <a:ea typeface="メイリオ" panose="020B0604030504040204" pitchFamily="50" charset="-128"/>
                        </a:rPr>
                        <a:t>に</a:t>
                      </a:r>
                      <a:r>
                        <a:rPr lang="en-US" altLang="ja-JP" sz="1200" u="none" strike="noStrike">
                          <a:effectLst/>
                          <a:latin typeface="メイリオ" panose="020B0604030504040204" pitchFamily="50" charset="-128"/>
                          <a:ea typeface="メイリオ" panose="020B0604030504040204" pitchFamily="50" charset="-128"/>
                        </a:rPr>
                        <a:t>8310</a:t>
                      </a:r>
                      <a:endParaRPr lang="en-US" altLang="ja-JP" sz="1200" b="0" i="0" u="none" strike="noStrike">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l" fontAlgn="ctr"/>
                      <a:r>
                        <a:rPr lang="ja-JP" altLang="en-US" sz="1200" u="none" strike="noStrike" dirty="0">
                          <a:effectLst/>
                          <a:latin typeface="メイリオ" panose="020B0604030504040204" pitchFamily="50" charset="-128"/>
                          <a:ea typeface="メイリオ" panose="020B0604030504040204" pitchFamily="50" charset="-128"/>
                        </a:rPr>
                        <a:t>日産ティーダ</a:t>
                      </a:r>
                      <a:endParaRPr lang="ja-JP" alt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116770" marR="0" marT="0" marB="0" anchor="ctr"/>
                </a:tc>
                <a:tc>
                  <a:txBody>
                    <a:bodyPr/>
                    <a:lstStyle/>
                    <a:p>
                      <a:pPr algn="ctr" fontAlgn="ctr"/>
                      <a:r>
                        <a:rPr lang="ja-JP" altLang="en-US" sz="1200" u="none" strike="noStrike">
                          <a:effectLst/>
                          <a:latin typeface="メイリオ" panose="020B0604030504040204" pitchFamily="50" charset="-128"/>
                          <a:ea typeface="メイリオ" panose="020B0604030504040204" pitchFamily="50" charset="-128"/>
                        </a:rPr>
                        <a:t>普通</a:t>
                      </a:r>
                      <a:endParaRPr lang="ja-JP" altLang="en-US" sz="1200" b="0" i="0" u="none" strike="noStrike">
                        <a:solidFill>
                          <a:srgbClr val="000000"/>
                        </a:solidFill>
                        <a:effectLst/>
                        <a:latin typeface="メイリオ" panose="020B0604030504040204" pitchFamily="50" charset="-128"/>
                        <a:ea typeface="メイリオ" panose="020B0604030504040204" pitchFamily="50" charset="-128"/>
                      </a:endParaRPr>
                    </a:p>
                  </a:txBody>
                  <a:tcPr marL="0" marR="0" marT="0" marB="0" anchor="ctr"/>
                </a:tc>
                <a:tc>
                  <a:txBody>
                    <a:bodyPr/>
                    <a:lstStyle/>
                    <a:p>
                      <a:pPr algn="ctr" fontAlgn="ctr"/>
                      <a:r>
                        <a:rPr lang="en-US" sz="1200" u="none" strike="noStrike" dirty="0">
                          <a:effectLst/>
                          <a:latin typeface="メイリオ" panose="020B0604030504040204" pitchFamily="50" charset="-128"/>
                          <a:ea typeface="メイリオ" panose="020B0604030504040204" pitchFamily="50" charset="-128"/>
                        </a:rPr>
                        <a:t>H18.11.30</a:t>
                      </a:r>
                      <a:endParaRPr lang="en-US" sz="1200" b="0" i="0" u="none" strike="noStrike" dirty="0">
                        <a:solidFill>
                          <a:srgbClr val="000000"/>
                        </a:solidFill>
                        <a:effectLst/>
                        <a:latin typeface="メイリオ" panose="020B0604030504040204" pitchFamily="50" charset="-128"/>
                        <a:ea typeface="メイリオ" panose="020B0604030504040204" pitchFamily="50" charset="-128"/>
                      </a:endParaRPr>
                    </a:p>
                  </a:txBody>
                  <a:tcPr marL="0" marR="0" marT="0" marB="0" anchor="ctr"/>
                </a:tc>
                <a:extLst>
                  <a:ext uri="{0D108BD9-81ED-4DB2-BD59-A6C34878D82A}">
                    <a16:rowId xmlns:a16="http://schemas.microsoft.com/office/drawing/2014/main" val="3233749160"/>
                  </a:ext>
                </a:extLst>
              </a:tr>
            </a:tbl>
          </a:graphicData>
        </a:graphic>
      </p:graphicFrame>
    </p:spTree>
    <p:extLst>
      <p:ext uri="{BB962C8B-B14F-4D97-AF65-F5344CB8AC3E}">
        <p14:creationId xmlns:p14="http://schemas.microsoft.com/office/powerpoint/2010/main" val="13960093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63989" y="993747"/>
            <a:ext cx="10515600" cy="1090812"/>
          </a:xfrm>
        </p:spPr>
        <p:txBody>
          <a:bodyPr>
            <a:normAutofit/>
          </a:bodyPr>
          <a:lstStyle/>
          <a:p>
            <a:r>
              <a:rPr lang="ja-JP" altLang="ja-JP" sz="3600" b="1" dirty="0" smtClean="0">
                <a:latin typeface="Adobe Gothic Std B" panose="020B0800000000000000" pitchFamily="34" charset="-128"/>
                <a:ea typeface="Adobe Gothic Std B" panose="020B0800000000000000" pitchFamily="34" charset="-128"/>
              </a:rPr>
              <a:t>公用車の</a:t>
            </a:r>
            <a:r>
              <a:rPr lang="en-US" altLang="ja-JP" sz="3600" b="1" dirty="0" smtClean="0">
                <a:latin typeface="Adobe Gothic Std B" panose="020B0800000000000000" pitchFamily="34" charset="-128"/>
                <a:ea typeface="Adobe Gothic Std B" panose="020B0800000000000000" pitchFamily="34" charset="-128"/>
              </a:rPr>
              <a:t>ZEV</a:t>
            </a:r>
            <a:r>
              <a:rPr lang="ja-JP" altLang="ja-JP" sz="3600" b="1" dirty="0" smtClean="0">
                <a:latin typeface="Adobe Gothic Std B" panose="020B0800000000000000" pitchFamily="34" charset="-128"/>
                <a:ea typeface="Adobe Gothic Std B" panose="020B0800000000000000" pitchFamily="34" charset="-128"/>
              </a:rPr>
              <a:t>の推進</a:t>
            </a:r>
            <a:endParaRPr lang="en-US" altLang="ja-JP" sz="3600" b="1" dirty="0" smtClean="0">
              <a:latin typeface="Adobe Gothic Std B" panose="020B0800000000000000" pitchFamily="34" charset="-128"/>
              <a:ea typeface="Adobe Gothic Std B" panose="020B0800000000000000" pitchFamily="34" charset="-128"/>
            </a:endParaRPr>
          </a:p>
        </p:txBody>
      </p:sp>
      <p:sp>
        <p:nvSpPr>
          <p:cNvPr id="3" name="コンテンツ プレースホルダー 2"/>
          <p:cNvSpPr>
            <a:spLocks noGrp="1"/>
          </p:cNvSpPr>
          <p:nvPr>
            <p:ph idx="1"/>
          </p:nvPr>
        </p:nvSpPr>
        <p:spPr>
          <a:xfrm>
            <a:off x="1221191" y="2391149"/>
            <a:ext cx="9601196" cy="3318936"/>
          </a:xfrm>
        </p:spPr>
        <p:txBody>
          <a:bodyPr/>
          <a:lstStyle/>
          <a:p>
            <a:r>
              <a:rPr lang="ja-JP" altLang="ja-JP" dirty="0" smtClean="0"/>
              <a:t>率先</a:t>
            </a:r>
            <a:r>
              <a:rPr lang="ja-JP" altLang="ja-JP" dirty="0"/>
              <a:t>して公用車の</a:t>
            </a:r>
            <a:r>
              <a:rPr lang="en-US" altLang="ja-JP" dirty="0"/>
              <a:t>ZEV</a:t>
            </a:r>
            <a:r>
              <a:rPr lang="ja-JP" altLang="ja-JP" dirty="0"/>
              <a:t>（走行時に二酸化炭素等の排出ガスを出さない電気自動車）を</a:t>
            </a:r>
            <a:r>
              <a:rPr lang="ja-JP" altLang="ja-JP" dirty="0" smtClean="0"/>
              <a:t>推進</a:t>
            </a:r>
            <a:r>
              <a:rPr lang="ja-JP" altLang="en-US" dirty="0" smtClean="0"/>
              <a:t>する</a:t>
            </a:r>
            <a:r>
              <a:rPr lang="ja-JP" altLang="ja-JP" dirty="0" smtClean="0"/>
              <a:t>。</a:t>
            </a:r>
            <a:endParaRPr lang="en-US" altLang="ja-JP" dirty="0" smtClean="0"/>
          </a:p>
          <a:p>
            <a:endParaRPr kumimoji="1" lang="ja-JP" altLang="en-US" dirty="0"/>
          </a:p>
        </p:txBody>
      </p:sp>
      <p:sp>
        <p:nvSpPr>
          <p:cNvPr id="7" name="Rectangle 1"/>
          <p:cNvSpPr>
            <a:spLocks noChangeArrowheads="1"/>
          </p:cNvSpPr>
          <p:nvPr/>
        </p:nvSpPr>
        <p:spPr bwMode="auto">
          <a:xfrm>
            <a:off x="1195122" y="4953701"/>
            <a:ext cx="374597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600" b="0" i="0" u="none" strike="noStrike" cap="none" normalizeH="0" baseline="0" dirty="0" smtClean="0">
                <a:ln>
                  <a:noFill/>
                </a:ln>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■「公用車の</a:t>
            </a:r>
            <a:r>
              <a:rPr kumimoji="0" lang="en-US" altLang="ja-JP" sz="1600" b="0" i="0" u="none" strike="noStrike" cap="none" normalizeH="0" baseline="0" dirty="0" smtClean="0">
                <a:ln>
                  <a:noFill/>
                </a:ln>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ZEV</a:t>
            </a:r>
            <a:r>
              <a:rPr kumimoji="0" lang="ja-JP" altLang="en-US" sz="1600" b="0" i="0" u="none" strike="noStrike" cap="none" normalizeH="0" baseline="0" dirty="0" smtClean="0">
                <a:ln>
                  <a:noFill/>
                </a:ln>
                <a:solidFill>
                  <a:srgbClr val="000000"/>
                </a:solidFill>
                <a:effectLst/>
                <a:latin typeface="メイリオ" panose="020B0604030504040204" pitchFamily="50" charset="-128"/>
                <a:ea typeface="メイリオ" panose="020B0604030504040204" pitchFamily="50" charset="-128"/>
                <a:cs typeface="Times New Roman" panose="02020603050405020304" pitchFamily="18" charset="0"/>
              </a:rPr>
              <a:t>の推進」の指標</a:t>
            </a:r>
            <a:endParaRPr kumimoji="0" lang="ja-JP" altLang="en-US" sz="3600" b="0" i="0" u="none" strike="noStrike" cap="none" normalizeH="0" baseline="0" dirty="0" smtClean="0">
              <a:ln>
                <a:noFill/>
              </a:ln>
              <a:solidFill>
                <a:schemeClr val="tx1"/>
              </a:solidFill>
              <a:effectLst/>
              <a:latin typeface="Arial" panose="020B0604020202020204" pitchFamily="34" charset="0"/>
            </a:endParaRPr>
          </a:p>
        </p:txBody>
      </p:sp>
      <p:graphicFrame>
        <p:nvGraphicFramePr>
          <p:cNvPr id="8" name="表 7"/>
          <p:cNvGraphicFramePr>
            <a:graphicFrameLocks noGrp="1"/>
          </p:cNvGraphicFramePr>
          <p:nvPr>
            <p:extLst>
              <p:ext uri="{D42A27DB-BD31-4B8C-83A1-F6EECF244321}">
                <p14:modId xmlns:p14="http://schemas.microsoft.com/office/powerpoint/2010/main" val="932470721"/>
              </p:ext>
            </p:extLst>
          </p:nvPr>
        </p:nvGraphicFramePr>
        <p:xfrm>
          <a:off x="1600132" y="3207308"/>
          <a:ext cx="7758052" cy="1727082"/>
        </p:xfrm>
        <a:graphic>
          <a:graphicData uri="http://schemas.openxmlformats.org/drawingml/2006/table">
            <a:tbl>
              <a:tblPr firstRow="1" firstCol="1" bandRow="1">
                <a:tableStyleId>{69CF1AB2-1976-4502-BF36-3FF5EA218861}</a:tableStyleId>
              </a:tblPr>
              <a:tblGrid>
                <a:gridCol w="388633">
                  <a:extLst>
                    <a:ext uri="{9D8B030D-6E8A-4147-A177-3AD203B41FA5}">
                      <a16:colId xmlns:a16="http://schemas.microsoft.com/office/drawing/2014/main" val="2305313048"/>
                    </a:ext>
                  </a:extLst>
                </a:gridCol>
                <a:gridCol w="2456777">
                  <a:extLst>
                    <a:ext uri="{9D8B030D-6E8A-4147-A177-3AD203B41FA5}">
                      <a16:colId xmlns:a16="http://schemas.microsoft.com/office/drawing/2014/main" val="894981310"/>
                    </a:ext>
                  </a:extLst>
                </a:gridCol>
                <a:gridCol w="4912642">
                  <a:extLst>
                    <a:ext uri="{9D8B030D-6E8A-4147-A177-3AD203B41FA5}">
                      <a16:colId xmlns:a16="http://schemas.microsoft.com/office/drawing/2014/main" val="2368766598"/>
                    </a:ext>
                  </a:extLst>
                </a:gridCol>
              </a:tblGrid>
              <a:tr h="206086">
                <a:tc gridSpan="2">
                  <a:txBody>
                    <a:bodyPr/>
                    <a:lstStyle/>
                    <a:p>
                      <a:pPr algn="ctr">
                        <a:lnSpc>
                          <a:spcPts val="1700"/>
                        </a:lnSpc>
                        <a:spcAft>
                          <a:spcPts val="0"/>
                        </a:spcAft>
                      </a:pPr>
                      <a:r>
                        <a:rPr lang="ja-JP" sz="1100" kern="100" dirty="0" smtClean="0">
                          <a:effectLst/>
                          <a:latin typeface="メイリオ" panose="020B0604030504040204" pitchFamily="50" charset="-128"/>
                          <a:ea typeface="メイリオ" panose="020B0604030504040204" pitchFamily="50" charset="-128"/>
                        </a:rPr>
                        <a:t>取</a:t>
                      </a:r>
                      <a:r>
                        <a:rPr lang="en-US" altLang="ja-JP" sz="1100" kern="100" dirty="0" smtClean="0">
                          <a:effectLst/>
                          <a:latin typeface="メイリオ" panose="020B0604030504040204" pitchFamily="50" charset="-128"/>
                          <a:ea typeface="メイリオ" panose="020B0604030504040204" pitchFamily="50" charset="-128"/>
                        </a:rPr>
                        <a:t> </a:t>
                      </a:r>
                      <a:r>
                        <a:rPr lang="ja-JP" sz="1100" kern="100" dirty="0" smtClean="0">
                          <a:effectLst/>
                          <a:latin typeface="メイリオ" panose="020B0604030504040204" pitchFamily="50" charset="-128"/>
                          <a:ea typeface="メイリオ" panose="020B0604030504040204" pitchFamily="50" charset="-128"/>
                        </a:rPr>
                        <a:t>組</a:t>
                      </a:r>
                      <a:r>
                        <a:rPr lang="en-US" altLang="ja-JP" sz="1100" kern="100" dirty="0" smtClean="0">
                          <a:effectLst/>
                          <a:latin typeface="メイリオ" panose="020B0604030504040204" pitchFamily="50" charset="-128"/>
                          <a:ea typeface="メイリオ" panose="020B0604030504040204" pitchFamily="50" charset="-128"/>
                        </a:rPr>
                        <a:t> </a:t>
                      </a:r>
                      <a:r>
                        <a:rPr lang="ja-JP" sz="1100" kern="100" dirty="0" smtClean="0">
                          <a:effectLst/>
                          <a:latin typeface="メイリオ" panose="020B0604030504040204" pitchFamily="50" charset="-128"/>
                          <a:ea typeface="メイリオ" panose="020B0604030504040204" pitchFamily="50" charset="-128"/>
                        </a:rPr>
                        <a:t>項</a:t>
                      </a:r>
                      <a:r>
                        <a:rPr lang="en-US" altLang="ja-JP" sz="1100" kern="100" dirty="0" smtClean="0">
                          <a:effectLst/>
                          <a:latin typeface="メイリオ" panose="020B0604030504040204" pitchFamily="50" charset="-128"/>
                          <a:ea typeface="メイリオ" panose="020B0604030504040204" pitchFamily="50" charset="-128"/>
                        </a:rPr>
                        <a:t> </a:t>
                      </a:r>
                      <a:r>
                        <a:rPr lang="ja-JP" sz="1100" kern="100" dirty="0" smtClean="0">
                          <a:effectLst/>
                          <a:latin typeface="メイリオ" panose="020B0604030504040204" pitchFamily="50" charset="-128"/>
                          <a:ea typeface="メイリオ" panose="020B0604030504040204" pitchFamily="50" charset="-128"/>
                        </a:rPr>
                        <a:t>目</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tc hMerge="1">
                  <a:txBody>
                    <a:bodyPr/>
                    <a:lstStyle/>
                    <a:p>
                      <a:endParaRPr kumimoji="1" lang="ja-JP" altLang="en-US"/>
                    </a:p>
                  </a:txBody>
                  <a:tcPr/>
                </a:tc>
                <a:tc>
                  <a:txBody>
                    <a:bodyPr/>
                    <a:lstStyle/>
                    <a:p>
                      <a:pPr algn="ctr">
                        <a:lnSpc>
                          <a:spcPts val="1700"/>
                        </a:lnSpc>
                        <a:spcAft>
                          <a:spcPts val="0"/>
                        </a:spcAft>
                      </a:pPr>
                      <a:r>
                        <a:rPr lang="ja-JP" sz="1100" kern="100" dirty="0" smtClean="0">
                          <a:effectLst/>
                          <a:latin typeface="メイリオ" panose="020B0604030504040204" pitchFamily="50" charset="-128"/>
                          <a:ea typeface="メイリオ" panose="020B0604030504040204" pitchFamily="50" charset="-128"/>
                        </a:rPr>
                        <a:t>内</a:t>
                      </a:r>
                      <a:r>
                        <a:rPr lang="ja-JP" altLang="en-US" sz="1100" kern="100" dirty="0" smtClean="0">
                          <a:effectLst/>
                          <a:latin typeface="メイリオ" panose="020B0604030504040204" pitchFamily="50" charset="-128"/>
                          <a:ea typeface="メイリオ" panose="020B0604030504040204" pitchFamily="50" charset="-128"/>
                        </a:rPr>
                        <a:t>　</a:t>
                      </a:r>
                      <a:r>
                        <a:rPr lang="ja-JP" sz="1100" kern="100" dirty="0" smtClean="0">
                          <a:effectLst/>
                          <a:latin typeface="メイリオ" panose="020B0604030504040204" pitchFamily="50" charset="-128"/>
                          <a:ea typeface="メイリオ" panose="020B0604030504040204" pitchFamily="50" charset="-128"/>
                        </a:rPr>
                        <a:t>容</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extLst>
                  <a:ext uri="{0D108BD9-81ED-4DB2-BD59-A6C34878D82A}">
                    <a16:rowId xmlns:a16="http://schemas.microsoft.com/office/drawing/2014/main" val="3714530530"/>
                  </a:ext>
                </a:extLst>
              </a:tr>
              <a:tr h="579743">
                <a:tc>
                  <a:txBody>
                    <a:bodyPr/>
                    <a:lstStyle/>
                    <a:p>
                      <a:pPr algn="just">
                        <a:lnSpc>
                          <a:spcPts val="1700"/>
                        </a:lnSpc>
                        <a:spcAft>
                          <a:spcPts val="0"/>
                        </a:spcAft>
                      </a:pPr>
                      <a:r>
                        <a:rPr lang="ja-JP" sz="1100" kern="100" dirty="0">
                          <a:effectLst/>
                        </a:rPr>
                        <a:t>①</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tc>
                  <a:txBody>
                    <a:bodyPr/>
                    <a:lstStyle/>
                    <a:p>
                      <a:pPr marL="50800" algn="just">
                        <a:lnSpc>
                          <a:spcPts val="1700"/>
                        </a:lnSpc>
                        <a:spcAft>
                          <a:spcPts val="0"/>
                        </a:spcAft>
                      </a:pPr>
                      <a:r>
                        <a:rPr lang="ja-JP" sz="1100" kern="100" dirty="0">
                          <a:effectLst/>
                          <a:latin typeface="メイリオ" panose="020B0604030504040204" pitchFamily="50" charset="-128"/>
                          <a:ea typeface="メイリオ" panose="020B0604030504040204" pitchFamily="50" charset="-128"/>
                        </a:rPr>
                        <a:t>電動車の率先的導入</a:t>
                      </a:r>
                    </a:p>
                    <a:p>
                      <a:pPr marL="50800" algn="just">
                        <a:lnSpc>
                          <a:spcPts val="1700"/>
                        </a:lnSpc>
                        <a:spcAft>
                          <a:spcPts val="0"/>
                        </a:spcAft>
                      </a:pPr>
                      <a:r>
                        <a:rPr lang="en-US" sz="1100" kern="100" dirty="0">
                          <a:effectLst/>
                          <a:latin typeface="メイリオ" panose="020B0604030504040204" pitchFamily="50" charset="-128"/>
                          <a:ea typeface="メイリオ" panose="020B0604030504040204" pitchFamily="50" charset="-128"/>
                        </a:rPr>
                        <a:t> </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tc>
                  <a:txBody>
                    <a:bodyPr/>
                    <a:lstStyle/>
                    <a:p>
                      <a:pPr algn="just">
                        <a:lnSpc>
                          <a:spcPts val="1700"/>
                        </a:lnSpc>
                        <a:spcAft>
                          <a:spcPts val="0"/>
                        </a:spcAft>
                      </a:pPr>
                      <a:r>
                        <a:rPr lang="ja-JP" sz="1100" kern="100" dirty="0">
                          <a:effectLst/>
                          <a:latin typeface="メイリオ" panose="020B0604030504040204" pitchFamily="50" charset="-128"/>
                          <a:ea typeface="メイリオ" panose="020B0604030504040204" pitchFamily="50" charset="-128"/>
                        </a:rPr>
                        <a:t>電動車（電気自動車やハイブリッド自動車等）を積極的に導入します。電動車が導入できない場合、低排出ガス・低燃費の自動車を導入します。</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extLst>
                  <a:ext uri="{0D108BD9-81ED-4DB2-BD59-A6C34878D82A}">
                    <a16:rowId xmlns:a16="http://schemas.microsoft.com/office/drawing/2014/main" val="1283785706"/>
                  </a:ext>
                </a:extLst>
              </a:tr>
              <a:tr h="499639">
                <a:tc>
                  <a:txBody>
                    <a:bodyPr/>
                    <a:lstStyle/>
                    <a:p>
                      <a:pPr algn="just">
                        <a:lnSpc>
                          <a:spcPts val="1700"/>
                        </a:lnSpc>
                        <a:spcAft>
                          <a:spcPts val="0"/>
                        </a:spcAft>
                      </a:pPr>
                      <a:r>
                        <a:rPr lang="ja-JP" sz="1100" kern="100" dirty="0">
                          <a:effectLst/>
                        </a:rPr>
                        <a:t>②</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tc>
                  <a:txBody>
                    <a:bodyPr/>
                    <a:lstStyle/>
                    <a:p>
                      <a:pPr marL="50800" algn="just">
                        <a:lnSpc>
                          <a:spcPts val="1700"/>
                        </a:lnSpc>
                        <a:spcAft>
                          <a:spcPts val="0"/>
                        </a:spcAft>
                      </a:pPr>
                      <a:r>
                        <a:rPr lang="ja-JP" sz="1100" kern="100" dirty="0">
                          <a:effectLst/>
                          <a:latin typeface="メイリオ" panose="020B0604030504040204" pitchFamily="50" charset="-128"/>
                          <a:ea typeface="メイリオ" panose="020B0604030504040204" pitchFamily="50" charset="-128"/>
                        </a:rPr>
                        <a:t>充電設備設置の検討</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tc>
                  <a:txBody>
                    <a:bodyPr/>
                    <a:lstStyle/>
                    <a:p>
                      <a:pPr algn="just">
                        <a:lnSpc>
                          <a:spcPts val="1700"/>
                        </a:lnSpc>
                        <a:spcAft>
                          <a:spcPts val="0"/>
                        </a:spcAft>
                      </a:pPr>
                      <a:r>
                        <a:rPr lang="ja-JP" sz="1100" kern="100" dirty="0">
                          <a:effectLst/>
                          <a:latin typeface="メイリオ" panose="020B0604030504040204" pitchFamily="50" charset="-128"/>
                          <a:ea typeface="メイリオ" panose="020B0604030504040204" pitchFamily="50" charset="-128"/>
                        </a:rPr>
                        <a:t>公用車の充電施設の整備に加え、市内の電気自動車の普及拡大も目指し、公共施設に充電器設置を検討します。</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extLst>
                  <a:ext uri="{0D108BD9-81ED-4DB2-BD59-A6C34878D82A}">
                    <a16:rowId xmlns:a16="http://schemas.microsoft.com/office/drawing/2014/main" val="3243688895"/>
                  </a:ext>
                </a:extLst>
              </a:tr>
              <a:tr h="412172">
                <a:tc>
                  <a:txBody>
                    <a:bodyPr/>
                    <a:lstStyle/>
                    <a:p>
                      <a:pPr algn="just">
                        <a:lnSpc>
                          <a:spcPts val="1700"/>
                        </a:lnSpc>
                        <a:spcAft>
                          <a:spcPts val="0"/>
                        </a:spcAft>
                      </a:pPr>
                      <a:r>
                        <a:rPr lang="ja-JP" sz="1100" kern="100" dirty="0">
                          <a:effectLst/>
                        </a:rPr>
                        <a:t>③</a:t>
                      </a:r>
                    </a:p>
                    <a:p>
                      <a:pPr indent="133350" algn="just">
                        <a:lnSpc>
                          <a:spcPts val="1700"/>
                        </a:lnSpc>
                        <a:spcAft>
                          <a:spcPts val="0"/>
                        </a:spcAft>
                      </a:pPr>
                      <a:r>
                        <a:rPr lang="en-US" sz="1100" kern="100" dirty="0">
                          <a:effectLst/>
                        </a:rPr>
                        <a:t> </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tc>
                  <a:txBody>
                    <a:bodyPr/>
                    <a:lstStyle/>
                    <a:p>
                      <a:pPr marL="50800" algn="just">
                        <a:lnSpc>
                          <a:spcPts val="1700"/>
                        </a:lnSpc>
                        <a:spcAft>
                          <a:spcPts val="0"/>
                        </a:spcAft>
                      </a:pPr>
                      <a:r>
                        <a:rPr lang="ja-JP" sz="1100" kern="100" dirty="0">
                          <a:effectLst/>
                          <a:latin typeface="メイリオ" panose="020B0604030504040204" pitchFamily="50" charset="-128"/>
                          <a:ea typeface="メイリオ" panose="020B0604030504040204" pitchFamily="50" charset="-128"/>
                        </a:rPr>
                        <a:t>レジリエンス（災害対応力）の強化</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tc>
                  <a:txBody>
                    <a:bodyPr/>
                    <a:lstStyle/>
                    <a:p>
                      <a:pPr algn="just">
                        <a:lnSpc>
                          <a:spcPts val="1700"/>
                        </a:lnSpc>
                        <a:spcAft>
                          <a:spcPts val="0"/>
                        </a:spcAft>
                      </a:pPr>
                      <a:r>
                        <a:rPr lang="ja-JP" sz="1100" kern="100" dirty="0">
                          <a:effectLst/>
                          <a:latin typeface="メイリオ" panose="020B0604030504040204" pitchFamily="50" charset="-128"/>
                          <a:ea typeface="メイリオ" panose="020B0604030504040204" pitchFamily="50" charset="-128"/>
                        </a:rPr>
                        <a:t>電気自動車等の蓄電・給電機能を、災害時や非常時の電源として活用します。</a:t>
                      </a:r>
                      <a:endParaRPr lang="ja-JP" sz="11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71004" marR="71004" marT="0" marB="0">
                    <a:solidFill>
                      <a:schemeClr val="accent1">
                        <a:lumMod val="20000"/>
                        <a:lumOff val="80000"/>
                      </a:schemeClr>
                    </a:solidFill>
                  </a:tcPr>
                </a:tc>
                <a:extLst>
                  <a:ext uri="{0D108BD9-81ED-4DB2-BD59-A6C34878D82A}">
                    <a16:rowId xmlns:a16="http://schemas.microsoft.com/office/drawing/2014/main" val="2096324616"/>
                  </a:ext>
                </a:extLst>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061676197"/>
              </p:ext>
            </p:extLst>
          </p:nvPr>
        </p:nvGraphicFramePr>
        <p:xfrm>
          <a:off x="1600132" y="5292255"/>
          <a:ext cx="5393690" cy="863600"/>
        </p:xfrm>
        <a:graphic>
          <a:graphicData uri="http://schemas.openxmlformats.org/drawingml/2006/table">
            <a:tbl>
              <a:tblPr firstRow="1" firstCol="1" bandRow="1">
                <a:tableStyleId>{BC89EF96-8CEA-46FF-86C4-4CE0E7609802}</a:tableStyleId>
              </a:tblPr>
              <a:tblGrid>
                <a:gridCol w="1797685">
                  <a:extLst>
                    <a:ext uri="{9D8B030D-6E8A-4147-A177-3AD203B41FA5}">
                      <a16:colId xmlns:a16="http://schemas.microsoft.com/office/drawing/2014/main" val="1815873114"/>
                    </a:ext>
                  </a:extLst>
                </a:gridCol>
                <a:gridCol w="1797685">
                  <a:extLst>
                    <a:ext uri="{9D8B030D-6E8A-4147-A177-3AD203B41FA5}">
                      <a16:colId xmlns:a16="http://schemas.microsoft.com/office/drawing/2014/main" val="2249387630"/>
                    </a:ext>
                  </a:extLst>
                </a:gridCol>
                <a:gridCol w="1798320">
                  <a:extLst>
                    <a:ext uri="{9D8B030D-6E8A-4147-A177-3AD203B41FA5}">
                      <a16:colId xmlns:a16="http://schemas.microsoft.com/office/drawing/2014/main" val="3533009943"/>
                    </a:ext>
                  </a:extLst>
                </a:gridCol>
              </a:tblGrid>
              <a:tr h="0">
                <a:tc>
                  <a:txBody>
                    <a:bodyPr/>
                    <a:lstStyle/>
                    <a:p>
                      <a:pPr algn="ctr">
                        <a:lnSpc>
                          <a:spcPts val="1700"/>
                        </a:lnSpc>
                        <a:spcAft>
                          <a:spcPts val="0"/>
                        </a:spcAft>
                      </a:pPr>
                      <a:r>
                        <a:rPr lang="ja-JP" sz="1050" b="1" kern="100" dirty="0" smtClean="0">
                          <a:effectLst/>
                          <a:latin typeface="メイリオ" panose="020B0604030504040204" pitchFamily="50" charset="-128"/>
                          <a:ea typeface="メイリオ" panose="020B0604030504040204" pitchFamily="50" charset="-128"/>
                        </a:rPr>
                        <a:t>成</a:t>
                      </a:r>
                      <a:r>
                        <a:rPr lang="en-US" altLang="ja-JP" sz="1050" b="1" kern="100" dirty="0" smtClean="0">
                          <a:effectLst/>
                          <a:latin typeface="メイリオ" panose="020B0604030504040204" pitchFamily="50" charset="-128"/>
                          <a:ea typeface="メイリオ" panose="020B0604030504040204" pitchFamily="50" charset="-128"/>
                        </a:rPr>
                        <a:t> </a:t>
                      </a:r>
                      <a:r>
                        <a:rPr lang="ja-JP" sz="1050" b="1" kern="100" dirty="0" smtClean="0">
                          <a:effectLst/>
                          <a:latin typeface="メイリオ" panose="020B0604030504040204" pitchFamily="50" charset="-128"/>
                          <a:ea typeface="メイリオ" panose="020B0604030504040204" pitchFamily="50" charset="-128"/>
                        </a:rPr>
                        <a:t>果</a:t>
                      </a:r>
                      <a:r>
                        <a:rPr lang="en-US" altLang="ja-JP" sz="1050" b="1" kern="100" dirty="0" smtClean="0">
                          <a:effectLst/>
                          <a:latin typeface="メイリオ" panose="020B0604030504040204" pitchFamily="50" charset="-128"/>
                          <a:ea typeface="メイリオ" panose="020B0604030504040204" pitchFamily="50" charset="-128"/>
                        </a:rPr>
                        <a:t> </a:t>
                      </a:r>
                      <a:r>
                        <a:rPr lang="ja-JP" sz="1050" b="1" kern="100" dirty="0" smtClean="0">
                          <a:effectLst/>
                          <a:latin typeface="メイリオ" panose="020B0604030504040204" pitchFamily="50" charset="-128"/>
                          <a:ea typeface="メイリオ" panose="020B0604030504040204" pitchFamily="50" charset="-128"/>
                        </a:rPr>
                        <a:t>指</a:t>
                      </a:r>
                      <a:r>
                        <a:rPr lang="en-US" altLang="ja-JP" sz="1050" b="1" kern="100" dirty="0" smtClean="0">
                          <a:effectLst/>
                          <a:latin typeface="メイリオ" panose="020B0604030504040204" pitchFamily="50" charset="-128"/>
                          <a:ea typeface="メイリオ" panose="020B0604030504040204" pitchFamily="50" charset="-128"/>
                        </a:rPr>
                        <a:t> </a:t>
                      </a:r>
                      <a:r>
                        <a:rPr lang="ja-JP" sz="1050" b="1" kern="100" dirty="0" smtClean="0">
                          <a:effectLst/>
                          <a:latin typeface="メイリオ" panose="020B0604030504040204" pitchFamily="50" charset="-128"/>
                          <a:ea typeface="メイリオ" panose="020B0604030504040204" pitchFamily="50" charset="-128"/>
                        </a:rPr>
                        <a:t>標</a:t>
                      </a:r>
                      <a:endParaRPr lang="ja-JP" sz="105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700"/>
                        </a:lnSpc>
                        <a:spcAft>
                          <a:spcPts val="0"/>
                        </a:spcAft>
                      </a:pPr>
                      <a:r>
                        <a:rPr lang="ja-JP" sz="1050" b="1" kern="100" dirty="0" smtClean="0">
                          <a:effectLst/>
                          <a:latin typeface="メイリオ" panose="020B0604030504040204" pitchFamily="50" charset="-128"/>
                          <a:ea typeface="メイリオ" panose="020B0604030504040204" pitchFamily="50" charset="-128"/>
                        </a:rPr>
                        <a:t>基</a:t>
                      </a:r>
                      <a:r>
                        <a:rPr lang="en-US" altLang="ja-JP" sz="1050" b="1" kern="100" dirty="0" smtClean="0">
                          <a:effectLst/>
                          <a:latin typeface="メイリオ" panose="020B0604030504040204" pitchFamily="50" charset="-128"/>
                          <a:ea typeface="メイリオ" panose="020B0604030504040204" pitchFamily="50" charset="-128"/>
                        </a:rPr>
                        <a:t> </a:t>
                      </a:r>
                      <a:r>
                        <a:rPr lang="ja-JP" sz="1050" b="1" kern="100" dirty="0" smtClean="0">
                          <a:effectLst/>
                          <a:latin typeface="メイリオ" panose="020B0604030504040204" pitchFamily="50" charset="-128"/>
                          <a:ea typeface="メイリオ" panose="020B0604030504040204" pitchFamily="50" charset="-128"/>
                        </a:rPr>
                        <a:t>準</a:t>
                      </a:r>
                      <a:r>
                        <a:rPr lang="en-US" altLang="ja-JP" sz="1050" b="1" kern="100" dirty="0" smtClean="0">
                          <a:effectLst/>
                          <a:latin typeface="メイリオ" panose="020B0604030504040204" pitchFamily="50" charset="-128"/>
                          <a:ea typeface="メイリオ" panose="020B0604030504040204" pitchFamily="50" charset="-128"/>
                        </a:rPr>
                        <a:t> </a:t>
                      </a:r>
                      <a:r>
                        <a:rPr lang="ja-JP" sz="1050" b="1" kern="100" dirty="0" smtClean="0">
                          <a:effectLst/>
                          <a:latin typeface="メイリオ" panose="020B0604030504040204" pitchFamily="50" charset="-128"/>
                          <a:ea typeface="メイリオ" panose="020B0604030504040204" pitchFamily="50" charset="-128"/>
                        </a:rPr>
                        <a:t>値</a:t>
                      </a:r>
                      <a:endParaRPr lang="ja-JP" sz="1050" b="1"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700"/>
                        </a:lnSpc>
                        <a:spcAft>
                          <a:spcPts val="0"/>
                        </a:spcAft>
                      </a:pPr>
                      <a:r>
                        <a:rPr lang="ja-JP" sz="1050" kern="100" dirty="0" smtClean="0">
                          <a:effectLst/>
                          <a:latin typeface="メイリオ" panose="020B0604030504040204" pitchFamily="50" charset="-128"/>
                          <a:ea typeface="メイリオ" panose="020B0604030504040204" pitchFamily="50" charset="-128"/>
                        </a:rPr>
                        <a:t>目</a:t>
                      </a:r>
                      <a:r>
                        <a:rPr lang="ja-JP" altLang="en-US" sz="1050" kern="100" dirty="0" smtClean="0">
                          <a:effectLst/>
                          <a:latin typeface="メイリオ" panose="020B0604030504040204" pitchFamily="50" charset="-128"/>
                          <a:ea typeface="メイリオ" panose="020B0604030504040204" pitchFamily="50" charset="-128"/>
                        </a:rPr>
                        <a:t>　</a:t>
                      </a:r>
                      <a:r>
                        <a:rPr lang="ja-JP" sz="1050" kern="100" dirty="0" smtClean="0">
                          <a:effectLst/>
                          <a:latin typeface="メイリオ" panose="020B0604030504040204" pitchFamily="50" charset="-128"/>
                          <a:ea typeface="メイリオ" panose="020B0604030504040204" pitchFamily="50" charset="-128"/>
                        </a:rPr>
                        <a:t>標</a:t>
                      </a:r>
                      <a:endPar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4171467038"/>
                  </a:ext>
                </a:extLst>
              </a:tr>
              <a:tr h="0">
                <a:tc>
                  <a:txBody>
                    <a:bodyPr/>
                    <a:lstStyle/>
                    <a:p>
                      <a:pPr algn="just">
                        <a:lnSpc>
                          <a:spcPts val="1700"/>
                        </a:lnSpc>
                        <a:spcAft>
                          <a:spcPts val="0"/>
                        </a:spcAft>
                      </a:pPr>
                      <a:r>
                        <a:rPr lang="ja-JP" sz="1050" b="0" kern="100" dirty="0">
                          <a:effectLst/>
                          <a:latin typeface="メイリオ" panose="020B0604030504040204" pitchFamily="50" charset="-128"/>
                          <a:ea typeface="メイリオ" panose="020B0604030504040204" pitchFamily="50" charset="-128"/>
                        </a:rPr>
                        <a:t>公用車における電気自動車（</a:t>
                      </a:r>
                      <a:r>
                        <a:rPr lang="en-US" sz="1050" b="0" kern="100" dirty="0">
                          <a:effectLst/>
                          <a:latin typeface="メイリオ" panose="020B0604030504040204" pitchFamily="50" charset="-128"/>
                          <a:ea typeface="メイリオ" panose="020B0604030504040204" pitchFamily="50" charset="-128"/>
                        </a:rPr>
                        <a:t>EV</a:t>
                      </a:r>
                      <a:r>
                        <a:rPr lang="ja-JP" sz="1050" b="0" kern="100" dirty="0">
                          <a:effectLst/>
                          <a:latin typeface="メイリオ" panose="020B0604030504040204" pitchFamily="50" charset="-128"/>
                          <a:ea typeface="メイリオ" panose="020B0604030504040204" pitchFamily="50" charset="-128"/>
                        </a:rPr>
                        <a:t>）の導入割合（特殊車両等は除く）</a:t>
                      </a:r>
                      <a:endParaRPr lang="ja-JP" sz="1050" b="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solidFill>
                      <a:schemeClr val="accent1">
                        <a:lumMod val="20000"/>
                        <a:lumOff val="80000"/>
                      </a:schemeClr>
                    </a:solidFill>
                  </a:tcPr>
                </a:tc>
                <a:tc>
                  <a:txBody>
                    <a:bodyPr/>
                    <a:lstStyle/>
                    <a:p>
                      <a:pPr algn="ctr">
                        <a:lnSpc>
                          <a:spcPts val="1700"/>
                        </a:lnSpc>
                        <a:spcAft>
                          <a:spcPts val="0"/>
                        </a:spcAft>
                      </a:pPr>
                      <a:r>
                        <a:rPr lang="en-US" sz="1050" kern="100" dirty="0">
                          <a:effectLst/>
                          <a:latin typeface="メイリオ" panose="020B0604030504040204" pitchFamily="50" charset="-128"/>
                          <a:ea typeface="メイリオ" panose="020B0604030504040204" pitchFamily="50" charset="-128"/>
                        </a:rPr>
                        <a:t>6.3</a:t>
                      </a:r>
                      <a:r>
                        <a:rPr lang="ja-JP" sz="1050" kern="100" dirty="0">
                          <a:effectLst/>
                          <a:latin typeface="メイリオ" panose="020B0604030504040204" pitchFamily="50" charset="-128"/>
                          <a:ea typeface="メイリオ" panose="020B0604030504040204" pitchFamily="50" charset="-128"/>
                        </a:rPr>
                        <a:t>％</a:t>
                      </a:r>
                    </a:p>
                    <a:p>
                      <a:pPr algn="ctr">
                        <a:lnSpc>
                          <a:spcPts val="1700"/>
                        </a:lnSpc>
                        <a:spcAft>
                          <a:spcPts val="0"/>
                        </a:spcAft>
                      </a:pPr>
                      <a:r>
                        <a:rPr lang="ja-JP" sz="1050" kern="100" dirty="0">
                          <a:effectLst/>
                          <a:latin typeface="メイリオ" panose="020B0604030504040204" pitchFamily="50" charset="-128"/>
                          <a:ea typeface="メイリオ" panose="020B0604030504040204" pitchFamily="50" charset="-128"/>
                        </a:rPr>
                        <a:t>令和</a:t>
                      </a:r>
                      <a:r>
                        <a:rPr lang="en-US" sz="1050" kern="100" dirty="0">
                          <a:effectLst/>
                          <a:latin typeface="メイリオ" panose="020B0604030504040204" pitchFamily="50" charset="-128"/>
                          <a:ea typeface="メイリオ" panose="020B0604030504040204" pitchFamily="50" charset="-128"/>
                        </a:rPr>
                        <a:t>5(2023)</a:t>
                      </a:r>
                      <a:r>
                        <a:rPr lang="ja-JP" sz="1050" kern="100" dirty="0">
                          <a:effectLst/>
                          <a:latin typeface="メイリオ" panose="020B0604030504040204" pitchFamily="50" charset="-128"/>
                          <a:ea typeface="メイリオ" panose="020B0604030504040204" pitchFamily="50" charset="-128"/>
                        </a:rPr>
                        <a:t>年度</a:t>
                      </a:r>
                      <a:endPar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solidFill>
                      <a:schemeClr val="accent1">
                        <a:lumMod val="20000"/>
                        <a:lumOff val="80000"/>
                      </a:schemeClr>
                    </a:solidFill>
                  </a:tcPr>
                </a:tc>
                <a:tc>
                  <a:txBody>
                    <a:bodyPr/>
                    <a:lstStyle/>
                    <a:p>
                      <a:pPr algn="ctr">
                        <a:lnSpc>
                          <a:spcPts val="1700"/>
                        </a:lnSpc>
                        <a:spcAft>
                          <a:spcPts val="0"/>
                        </a:spcAft>
                      </a:pPr>
                      <a:r>
                        <a:rPr lang="en-US" sz="1050" kern="100" dirty="0">
                          <a:effectLst/>
                          <a:latin typeface="メイリオ" panose="020B0604030504040204" pitchFamily="50" charset="-128"/>
                          <a:ea typeface="メイリオ" panose="020B0604030504040204" pitchFamily="50" charset="-128"/>
                        </a:rPr>
                        <a:t>25</a:t>
                      </a:r>
                      <a:r>
                        <a:rPr lang="ja-JP" sz="1050" kern="100" dirty="0">
                          <a:effectLst/>
                          <a:latin typeface="メイリオ" panose="020B0604030504040204" pitchFamily="50" charset="-128"/>
                          <a:ea typeface="メイリオ" panose="020B0604030504040204" pitchFamily="50" charset="-128"/>
                        </a:rPr>
                        <a:t>％</a:t>
                      </a:r>
                    </a:p>
                    <a:p>
                      <a:pPr algn="ctr">
                        <a:lnSpc>
                          <a:spcPts val="1700"/>
                        </a:lnSpc>
                        <a:spcAft>
                          <a:spcPts val="0"/>
                        </a:spcAft>
                      </a:pPr>
                      <a:r>
                        <a:rPr lang="ja-JP" sz="1050" kern="100" dirty="0">
                          <a:effectLst/>
                          <a:latin typeface="メイリオ" panose="020B0604030504040204" pitchFamily="50" charset="-128"/>
                          <a:ea typeface="メイリオ" panose="020B0604030504040204" pitchFamily="50" charset="-128"/>
                        </a:rPr>
                        <a:t>令和</a:t>
                      </a:r>
                      <a:r>
                        <a:rPr lang="en-US" sz="1050" kern="100" dirty="0">
                          <a:effectLst/>
                          <a:latin typeface="メイリオ" panose="020B0604030504040204" pitchFamily="50" charset="-128"/>
                          <a:ea typeface="メイリオ" panose="020B0604030504040204" pitchFamily="50" charset="-128"/>
                        </a:rPr>
                        <a:t>12(2030)</a:t>
                      </a:r>
                      <a:r>
                        <a:rPr lang="ja-JP" sz="1050" kern="100" dirty="0">
                          <a:effectLst/>
                          <a:latin typeface="メイリオ" panose="020B0604030504040204" pitchFamily="50" charset="-128"/>
                          <a:ea typeface="メイリオ" panose="020B0604030504040204" pitchFamily="50" charset="-128"/>
                        </a:rPr>
                        <a:t>年度）</a:t>
                      </a:r>
                      <a:endParaRPr lang="ja-JP" sz="105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68580" marR="68580" marT="0" marB="0" anchor="ctr">
                    <a:solidFill>
                      <a:schemeClr val="accent1">
                        <a:lumMod val="20000"/>
                        <a:lumOff val="80000"/>
                      </a:schemeClr>
                    </a:solidFill>
                  </a:tcPr>
                </a:tc>
                <a:extLst>
                  <a:ext uri="{0D108BD9-81ED-4DB2-BD59-A6C34878D82A}">
                    <a16:rowId xmlns:a16="http://schemas.microsoft.com/office/drawing/2014/main" val="2041955780"/>
                  </a:ext>
                </a:extLst>
              </a:tr>
            </a:tbl>
          </a:graphicData>
        </a:graphic>
      </p:graphicFrame>
      <p:sp>
        <p:nvSpPr>
          <p:cNvPr id="11" name="タイトル 1"/>
          <p:cNvSpPr txBox="1">
            <a:spLocks/>
          </p:cNvSpPr>
          <p:nvPr/>
        </p:nvSpPr>
        <p:spPr>
          <a:xfrm>
            <a:off x="871081" y="1617391"/>
            <a:ext cx="10515600" cy="1090812"/>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kumimoji="1" sz="4400" kern="1200" cap="none">
                <a:ln w="3175" cmpd="sng">
                  <a:noFill/>
                </a:ln>
                <a:solidFill>
                  <a:schemeClr val="tx1">
                    <a:lumMod val="85000"/>
                    <a:lumOff val="15000"/>
                  </a:schemeClr>
                </a:solidFill>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smtClean="0">
                <a:latin typeface="Adobe Gothic Std B" panose="020B0800000000000000" pitchFamily="34" charset="-128"/>
                <a:ea typeface="Adobe Gothic Std B" panose="020B0800000000000000" pitchFamily="34" charset="-128"/>
              </a:rPr>
              <a:t>～第</a:t>
            </a:r>
            <a:r>
              <a:rPr lang="en-US" altLang="ja-JP" sz="2000" b="1" dirty="0" smtClean="0">
                <a:latin typeface="Adobe Gothic Std B" panose="020B0800000000000000" pitchFamily="34" charset="-128"/>
                <a:ea typeface="Adobe Gothic Std B" panose="020B0800000000000000" pitchFamily="34" charset="-128"/>
              </a:rPr>
              <a:t>4</a:t>
            </a:r>
            <a:r>
              <a:rPr lang="ja-JP" altLang="en-US" sz="2000" b="1" dirty="0" smtClean="0">
                <a:latin typeface="Adobe Gothic Std B" panose="020B0800000000000000" pitchFamily="34" charset="-128"/>
                <a:ea typeface="Adobe Gothic Std B" panose="020B0800000000000000" pitchFamily="34" charset="-128"/>
              </a:rPr>
              <a:t>次さんだエコプランの実現に向けて～</a:t>
            </a:r>
            <a:endParaRPr lang="en-US" altLang="ja-JP" sz="2000" b="1" dirty="0" smtClean="0">
              <a:latin typeface="Adobe Gothic Std B" panose="020B0800000000000000" pitchFamily="34" charset="-128"/>
              <a:ea typeface="Adobe Gothic Std B" panose="020B0800000000000000" pitchFamily="34" charset="-128"/>
            </a:endParaRPr>
          </a:p>
        </p:txBody>
      </p:sp>
    </p:spTree>
    <p:extLst>
      <p:ext uri="{BB962C8B-B14F-4D97-AF65-F5344CB8AC3E}">
        <p14:creationId xmlns:p14="http://schemas.microsoft.com/office/powerpoint/2010/main" val="262527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b="1" dirty="0"/>
              <a:t>【公用車導入方針】　</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lang="ja-JP" altLang="ja-JP" b="1" dirty="0">
                <a:latin typeface="HGSｺﾞｼｯｸE" panose="020B0900000000000000" pitchFamily="50" charset="-128"/>
                <a:ea typeface="HGSｺﾞｼｯｸE" panose="020B0900000000000000" pitchFamily="50" charset="-128"/>
              </a:rPr>
              <a:t>１．目的</a:t>
            </a:r>
            <a:endParaRPr lang="ja-JP" altLang="ja-JP" dirty="0">
              <a:latin typeface="HGSｺﾞｼｯｸE" panose="020B0900000000000000" pitchFamily="50" charset="-128"/>
              <a:ea typeface="HGSｺﾞｼｯｸE" panose="020B0900000000000000" pitchFamily="50" charset="-128"/>
            </a:endParaRPr>
          </a:p>
          <a:p>
            <a:r>
              <a:rPr lang="ja-JP" altLang="ja-JP" dirty="0"/>
              <a:t>ゼロカーボンシティの実現に向けて、市の率先行動として</a:t>
            </a:r>
            <a:r>
              <a:rPr lang="ja-JP" altLang="ja-JP" dirty="0" smtClean="0"/>
              <a:t>、</a:t>
            </a:r>
            <a:r>
              <a:rPr lang="ja-JP" altLang="en-US" dirty="0" smtClean="0"/>
              <a:t>　</a:t>
            </a:r>
            <a:r>
              <a:rPr lang="ja-JP" altLang="ja-JP" dirty="0" smtClean="0"/>
              <a:t>公用車</a:t>
            </a:r>
            <a:r>
              <a:rPr lang="ja-JP" altLang="ja-JP" dirty="0"/>
              <a:t>の</a:t>
            </a:r>
            <a:r>
              <a:rPr lang="en-US" altLang="ja-JP" dirty="0"/>
              <a:t>ZEV</a:t>
            </a:r>
            <a:r>
              <a:rPr lang="ja-JP" altLang="ja-JP" dirty="0"/>
              <a:t>を推進</a:t>
            </a:r>
            <a:r>
              <a:rPr lang="ja-JP" altLang="ja-JP" dirty="0" smtClean="0"/>
              <a:t>する</a:t>
            </a:r>
            <a:r>
              <a:rPr lang="ja-JP" altLang="en-US" dirty="0" smtClean="0"/>
              <a:t>。快適な住環境を整え、誰もが住み続けたい街に</a:t>
            </a:r>
            <a:endParaRPr lang="en-US" altLang="ja-JP" dirty="0" smtClean="0"/>
          </a:p>
          <a:p>
            <a:pPr marL="0" indent="0">
              <a:buNone/>
            </a:pPr>
            <a:endParaRPr lang="ja-JP" altLang="ja-JP" dirty="0"/>
          </a:p>
          <a:p>
            <a:pPr marL="0" indent="0">
              <a:buNone/>
            </a:pPr>
            <a:r>
              <a:rPr lang="ja-JP" altLang="ja-JP" dirty="0" smtClean="0"/>
              <a:t>※</a:t>
            </a:r>
            <a:r>
              <a:rPr lang="en-US" altLang="ja-JP" dirty="0" smtClean="0"/>
              <a:t>ZEV</a:t>
            </a:r>
          </a:p>
          <a:p>
            <a:pPr marL="0" indent="0">
              <a:buNone/>
            </a:pPr>
            <a:r>
              <a:rPr lang="ja-JP" altLang="en-US" dirty="0" smtClean="0"/>
              <a:t>　</a:t>
            </a:r>
            <a:r>
              <a:rPr lang="ja-JP" altLang="ja-JP" dirty="0" smtClean="0"/>
              <a:t>電気</a:t>
            </a:r>
            <a:r>
              <a:rPr lang="ja-JP" altLang="ja-JP" dirty="0"/>
              <a:t>自動車（</a:t>
            </a:r>
            <a:r>
              <a:rPr lang="en-US" altLang="ja-JP" dirty="0"/>
              <a:t>EV</a:t>
            </a:r>
            <a:r>
              <a:rPr lang="ja-JP" altLang="ja-JP" dirty="0"/>
              <a:t>）、プラグイン・ハイブリッド自動（</a:t>
            </a:r>
            <a:r>
              <a:rPr lang="en-US" altLang="ja-JP" dirty="0"/>
              <a:t>PHV</a:t>
            </a:r>
            <a:r>
              <a:rPr lang="ja-JP" altLang="ja-JP" dirty="0"/>
              <a:t>）、燃料</a:t>
            </a:r>
            <a:r>
              <a:rPr lang="ja-JP" altLang="ja-JP" dirty="0" smtClean="0"/>
              <a:t>電池車</a:t>
            </a:r>
            <a:r>
              <a:rPr lang="ja-JP" altLang="en-US" dirty="0" smtClean="0"/>
              <a:t>　　</a:t>
            </a:r>
            <a:endParaRPr lang="en-US" altLang="ja-JP" dirty="0" smtClean="0"/>
          </a:p>
          <a:p>
            <a:pPr marL="0" indent="0">
              <a:buNone/>
            </a:pPr>
            <a:r>
              <a:rPr lang="ja-JP" altLang="en-US" dirty="0"/>
              <a:t>　</a:t>
            </a:r>
            <a:r>
              <a:rPr lang="ja-JP" altLang="ja-JP" dirty="0" smtClean="0"/>
              <a:t>（</a:t>
            </a:r>
            <a:r>
              <a:rPr lang="en-US" altLang="ja-JP" dirty="0"/>
              <a:t>FCV</a:t>
            </a:r>
            <a:r>
              <a:rPr lang="ja-JP" altLang="ja-JP" dirty="0" smtClean="0"/>
              <a:t>）</a:t>
            </a:r>
            <a:endParaRPr kumimoji="1" lang="ja-JP" altLang="en-US" dirty="0"/>
          </a:p>
        </p:txBody>
      </p:sp>
    </p:spTree>
    <p:extLst>
      <p:ext uri="{BB962C8B-B14F-4D97-AF65-F5344CB8AC3E}">
        <p14:creationId xmlns:p14="http://schemas.microsoft.com/office/powerpoint/2010/main" val="1800315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b="1" dirty="0"/>
              <a:t>【公用車導入方針】　</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ja-JP" dirty="0">
                <a:latin typeface="HGSｺﾞｼｯｸE" panose="020B0900000000000000" pitchFamily="50" charset="-128"/>
                <a:ea typeface="HGSｺﾞｼｯｸE" panose="020B0900000000000000" pitchFamily="50" charset="-128"/>
              </a:rPr>
              <a:t>２．今後の市の公用車導入の方向性</a:t>
            </a:r>
          </a:p>
          <a:p>
            <a:r>
              <a:rPr lang="ja-JP" altLang="ja-JP" dirty="0"/>
              <a:t>公用車の新規購入時は、基本的に電動車を選択する（特殊車両等は除く</a:t>
            </a:r>
            <a:r>
              <a:rPr lang="ja-JP" altLang="ja-JP" dirty="0" smtClean="0"/>
              <a:t>。また</a:t>
            </a:r>
            <a:r>
              <a:rPr lang="ja-JP" altLang="ja-JP" dirty="0"/>
              <a:t>、選択できる車種がない場合は除く</a:t>
            </a:r>
            <a:r>
              <a:rPr lang="ja-JP" altLang="ja-JP" dirty="0" smtClean="0"/>
              <a:t>）</a:t>
            </a:r>
            <a:endParaRPr lang="en-US" altLang="ja-JP" dirty="0" smtClean="0"/>
          </a:p>
          <a:p>
            <a:r>
              <a:rPr lang="ja-JP" altLang="ja-JP" dirty="0" smtClean="0"/>
              <a:t>電動車</a:t>
            </a:r>
            <a:r>
              <a:rPr lang="ja-JP" altLang="ja-JP" dirty="0"/>
              <a:t>が導入できない場合、低排出ガス・低燃費の自動車を導入</a:t>
            </a:r>
            <a:r>
              <a:rPr lang="ja-JP" altLang="ja-JP" dirty="0" smtClean="0"/>
              <a:t>する</a:t>
            </a:r>
            <a:endParaRPr lang="ja-JP" altLang="ja-JP" dirty="0"/>
          </a:p>
          <a:p>
            <a:pPr marL="0" indent="0">
              <a:buNone/>
            </a:pPr>
            <a:r>
              <a:rPr lang="en-US" altLang="ja-JP" dirty="0" smtClean="0"/>
              <a:t>【</a:t>
            </a:r>
            <a:r>
              <a:rPr lang="ja-JP" altLang="ja-JP" dirty="0" smtClean="0"/>
              <a:t>電動車</a:t>
            </a:r>
            <a:r>
              <a:rPr lang="ja-JP" altLang="ja-JP" dirty="0"/>
              <a:t>の定義</a:t>
            </a:r>
            <a:r>
              <a:rPr lang="ja-JP" altLang="ja-JP" dirty="0" smtClean="0"/>
              <a:t>】</a:t>
            </a:r>
            <a:endParaRPr lang="en-US" altLang="ja-JP" dirty="0" smtClean="0"/>
          </a:p>
          <a:p>
            <a:pPr marL="0" indent="0">
              <a:buNone/>
            </a:pPr>
            <a:endParaRPr lang="en-US" altLang="ja-JP" dirty="0" smtClean="0"/>
          </a:p>
        </p:txBody>
      </p:sp>
      <p:graphicFrame>
        <p:nvGraphicFramePr>
          <p:cNvPr id="4" name="表 3"/>
          <p:cNvGraphicFramePr>
            <a:graphicFrameLocks noGrp="1"/>
          </p:cNvGraphicFramePr>
          <p:nvPr>
            <p:extLst>
              <p:ext uri="{D42A27DB-BD31-4B8C-83A1-F6EECF244321}">
                <p14:modId xmlns:p14="http://schemas.microsoft.com/office/powerpoint/2010/main" val="1246535499"/>
              </p:ext>
            </p:extLst>
          </p:nvPr>
        </p:nvGraphicFramePr>
        <p:xfrm>
          <a:off x="1295401" y="5023401"/>
          <a:ext cx="9643145" cy="852467"/>
        </p:xfrm>
        <a:graphic>
          <a:graphicData uri="http://schemas.openxmlformats.org/drawingml/2006/table">
            <a:tbl>
              <a:tblPr firstRow="1" firstCol="1" bandRow="1">
                <a:tableStyleId>{16D9F66E-5EB9-4882-86FB-DCBF35E3C3E4}</a:tableStyleId>
              </a:tblPr>
              <a:tblGrid>
                <a:gridCol w="1167625">
                  <a:extLst>
                    <a:ext uri="{9D8B030D-6E8A-4147-A177-3AD203B41FA5}">
                      <a16:colId xmlns:a16="http://schemas.microsoft.com/office/drawing/2014/main" val="395970095"/>
                    </a:ext>
                  </a:extLst>
                </a:gridCol>
                <a:gridCol w="8475520">
                  <a:extLst>
                    <a:ext uri="{9D8B030D-6E8A-4147-A177-3AD203B41FA5}">
                      <a16:colId xmlns:a16="http://schemas.microsoft.com/office/drawing/2014/main" val="3609715569"/>
                    </a:ext>
                  </a:extLst>
                </a:gridCol>
              </a:tblGrid>
              <a:tr h="852467">
                <a:tc>
                  <a:txBody>
                    <a:bodyPr/>
                    <a:lstStyle/>
                    <a:p>
                      <a:pPr algn="l">
                        <a:lnSpc>
                          <a:spcPts val="1400"/>
                        </a:lnSpc>
                        <a:spcAft>
                          <a:spcPts val="0"/>
                        </a:spcAft>
                      </a:pPr>
                      <a:endParaRPr lang="en-US" altLang="ja-JP" sz="1700" kern="100" dirty="0" smtClean="0">
                        <a:effectLst/>
                      </a:endParaRPr>
                    </a:p>
                    <a:p>
                      <a:pPr algn="l">
                        <a:lnSpc>
                          <a:spcPts val="1400"/>
                        </a:lnSpc>
                        <a:spcAft>
                          <a:spcPts val="0"/>
                        </a:spcAft>
                      </a:pPr>
                      <a:endParaRPr lang="en-US" altLang="ja-JP" sz="1700" kern="100" dirty="0" smtClean="0">
                        <a:effectLst/>
                      </a:endParaRPr>
                    </a:p>
                    <a:p>
                      <a:pPr algn="ctr">
                        <a:lnSpc>
                          <a:spcPts val="1400"/>
                        </a:lnSpc>
                        <a:spcAft>
                          <a:spcPts val="0"/>
                        </a:spcAft>
                      </a:pPr>
                      <a:r>
                        <a:rPr lang="ja-JP" sz="1700" kern="100" dirty="0" smtClean="0">
                          <a:effectLst/>
                        </a:rPr>
                        <a:t>電動車</a:t>
                      </a:r>
                      <a:endParaRPr lang="ja-JP" sz="17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111731" marR="111731" marT="0" marB="0"/>
                </a:tc>
                <a:tc>
                  <a:txBody>
                    <a:bodyPr/>
                    <a:lstStyle/>
                    <a:p>
                      <a:pPr algn="l">
                        <a:lnSpc>
                          <a:spcPts val="1400"/>
                        </a:lnSpc>
                        <a:spcAft>
                          <a:spcPts val="0"/>
                        </a:spcAft>
                      </a:pPr>
                      <a:endParaRPr lang="en-US" sz="1700" kern="100" dirty="0" smtClean="0">
                        <a:effectLst/>
                      </a:endParaRPr>
                    </a:p>
                    <a:p>
                      <a:pPr algn="l">
                        <a:lnSpc>
                          <a:spcPts val="1400"/>
                        </a:lnSpc>
                        <a:spcAft>
                          <a:spcPts val="0"/>
                        </a:spcAft>
                      </a:pPr>
                      <a:r>
                        <a:rPr lang="en-US" sz="1700" kern="100" dirty="0" smtClean="0">
                          <a:effectLst/>
                        </a:rPr>
                        <a:t>ZEV</a:t>
                      </a:r>
                      <a:r>
                        <a:rPr lang="ja-JP" sz="1700" kern="100" dirty="0">
                          <a:effectLst/>
                        </a:rPr>
                        <a:t>とハイブリッド自動車（</a:t>
                      </a:r>
                      <a:r>
                        <a:rPr lang="en-US" sz="1700" kern="100" dirty="0">
                          <a:effectLst/>
                        </a:rPr>
                        <a:t>HV</a:t>
                      </a:r>
                      <a:r>
                        <a:rPr lang="ja-JP" sz="1700" kern="100" dirty="0" smtClean="0">
                          <a:effectLst/>
                        </a:rPr>
                        <a:t>）</a:t>
                      </a:r>
                      <a:endParaRPr lang="en-US" altLang="ja-JP" sz="1700" kern="100" dirty="0" smtClean="0">
                        <a:effectLst/>
                      </a:endParaRPr>
                    </a:p>
                    <a:p>
                      <a:pPr algn="l">
                        <a:lnSpc>
                          <a:spcPts val="1400"/>
                        </a:lnSpc>
                        <a:spcAft>
                          <a:spcPts val="0"/>
                        </a:spcAft>
                      </a:pPr>
                      <a:endParaRPr lang="ja-JP" sz="1700" kern="100" dirty="0">
                        <a:effectLst/>
                      </a:endParaRPr>
                    </a:p>
                    <a:p>
                      <a:pPr algn="l">
                        <a:lnSpc>
                          <a:spcPts val="1400"/>
                        </a:lnSpc>
                        <a:spcAft>
                          <a:spcPts val="0"/>
                        </a:spcAft>
                      </a:pPr>
                      <a:r>
                        <a:rPr lang="ja-JP" sz="1500" kern="100" dirty="0">
                          <a:effectLst/>
                        </a:rPr>
                        <a:t>【※</a:t>
                      </a:r>
                      <a:r>
                        <a:rPr lang="en-US" sz="1500" kern="100" dirty="0">
                          <a:effectLst/>
                        </a:rPr>
                        <a:t>ZEV:</a:t>
                      </a:r>
                      <a:r>
                        <a:rPr lang="ja-JP" sz="1500" kern="100" dirty="0">
                          <a:effectLst/>
                        </a:rPr>
                        <a:t>電気自動車（</a:t>
                      </a:r>
                      <a:r>
                        <a:rPr lang="en-US" sz="1500" kern="100" dirty="0">
                          <a:effectLst/>
                        </a:rPr>
                        <a:t>EV</a:t>
                      </a:r>
                      <a:r>
                        <a:rPr lang="ja-JP" sz="1500" kern="100" dirty="0">
                          <a:effectLst/>
                        </a:rPr>
                        <a:t>）、プラグイン・ハイブリッド自動（</a:t>
                      </a:r>
                      <a:r>
                        <a:rPr lang="en-US" sz="1500" kern="100" dirty="0">
                          <a:effectLst/>
                        </a:rPr>
                        <a:t>PHV</a:t>
                      </a:r>
                      <a:r>
                        <a:rPr lang="ja-JP" sz="1500" kern="100" dirty="0">
                          <a:effectLst/>
                        </a:rPr>
                        <a:t>）、燃料電池車（</a:t>
                      </a:r>
                      <a:r>
                        <a:rPr lang="en-US" sz="1500" kern="100" dirty="0">
                          <a:effectLst/>
                        </a:rPr>
                        <a:t>FCV</a:t>
                      </a:r>
                      <a:r>
                        <a:rPr lang="ja-JP" sz="1500" kern="100" dirty="0">
                          <a:effectLst/>
                        </a:rPr>
                        <a:t>）】</a:t>
                      </a:r>
                      <a:endParaRPr lang="ja-JP" sz="1700" kern="100" dirty="0">
                        <a:effectLst/>
                        <a:latin typeface="メイリオ" panose="020B0604030504040204" pitchFamily="50" charset="-128"/>
                        <a:ea typeface="メイリオ" panose="020B0604030504040204" pitchFamily="50" charset="-128"/>
                        <a:cs typeface="Times New Roman" panose="02020603050405020304" pitchFamily="18" charset="0"/>
                      </a:endParaRPr>
                    </a:p>
                  </a:txBody>
                  <a:tcPr marL="111731" marR="111731" marT="0" marB="0"/>
                </a:tc>
                <a:extLst>
                  <a:ext uri="{0D108BD9-81ED-4DB2-BD59-A6C34878D82A}">
                    <a16:rowId xmlns:a16="http://schemas.microsoft.com/office/drawing/2014/main" val="1459160384"/>
                  </a:ext>
                </a:extLst>
              </a:tr>
            </a:tbl>
          </a:graphicData>
        </a:graphic>
      </p:graphicFrame>
    </p:spTree>
    <p:extLst>
      <p:ext uri="{BB962C8B-B14F-4D97-AF65-F5344CB8AC3E}">
        <p14:creationId xmlns:p14="http://schemas.microsoft.com/office/powerpoint/2010/main" val="1357265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95402" y="883277"/>
            <a:ext cx="9601196" cy="1303867"/>
          </a:xfrm>
        </p:spPr>
        <p:txBody>
          <a:bodyPr/>
          <a:lstStyle/>
          <a:p>
            <a:r>
              <a:rPr lang="ja-JP" altLang="ja-JP" b="1" dirty="0"/>
              <a:t>【公用車導入方針】　</a:t>
            </a:r>
            <a:endParaRPr kumimoji="1" lang="ja-JP" altLang="en-US" dirty="0"/>
          </a:p>
        </p:txBody>
      </p:sp>
      <p:sp>
        <p:nvSpPr>
          <p:cNvPr id="3" name="コンテンツ プレースホルダー 2"/>
          <p:cNvSpPr>
            <a:spLocks noGrp="1"/>
          </p:cNvSpPr>
          <p:nvPr>
            <p:ph idx="1"/>
          </p:nvPr>
        </p:nvSpPr>
        <p:spPr>
          <a:xfrm>
            <a:off x="838200" y="2542318"/>
            <a:ext cx="10515600" cy="4608126"/>
          </a:xfrm>
        </p:spPr>
        <p:txBody>
          <a:bodyPr>
            <a:normAutofit/>
          </a:bodyPr>
          <a:lstStyle/>
          <a:p>
            <a:pPr marL="0" indent="0">
              <a:buNone/>
            </a:pPr>
            <a:r>
              <a:rPr lang="ja-JP" altLang="ja-JP" b="1" dirty="0">
                <a:latin typeface="HGSｺﾞｼｯｸE" panose="020B0900000000000000" pitchFamily="50" charset="-128"/>
                <a:ea typeface="HGSｺﾞｼｯｸE" panose="020B0900000000000000" pitchFamily="50" charset="-128"/>
              </a:rPr>
              <a:t>３．スマートムーブの</a:t>
            </a:r>
            <a:r>
              <a:rPr lang="ja-JP" altLang="ja-JP" b="1" dirty="0" smtClean="0">
                <a:latin typeface="HGSｺﾞｼｯｸE" panose="020B0900000000000000" pitchFamily="50" charset="-128"/>
                <a:ea typeface="HGSｺﾞｼｯｸE" panose="020B0900000000000000" pitchFamily="50" charset="-128"/>
              </a:rPr>
              <a:t>推進</a:t>
            </a:r>
            <a:endParaRPr lang="en-US" altLang="ja-JP" b="1" dirty="0" smtClean="0">
              <a:latin typeface="HGSｺﾞｼｯｸE" panose="020B0900000000000000" pitchFamily="50" charset="-128"/>
              <a:ea typeface="HGSｺﾞｼｯｸE" panose="020B0900000000000000" pitchFamily="50" charset="-128"/>
            </a:endParaRPr>
          </a:p>
          <a:p>
            <a:pPr marL="0" indent="0">
              <a:buNone/>
            </a:pPr>
            <a:endParaRPr lang="ja-JP" altLang="ja-JP" sz="500" dirty="0">
              <a:latin typeface="HGSｺﾞｼｯｸE" panose="020B0900000000000000" pitchFamily="50" charset="-128"/>
              <a:ea typeface="HGSｺﾞｼｯｸE" panose="020B0900000000000000" pitchFamily="50" charset="-128"/>
            </a:endParaRPr>
          </a:p>
          <a:p>
            <a:r>
              <a:rPr lang="en-US" altLang="ja-JP" sz="2000" dirty="0"/>
              <a:t>ZEV</a:t>
            </a:r>
            <a:r>
              <a:rPr lang="ja-JP" altLang="ja-JP" sz="2000" dirty="0"/>
              <a:t>推進と、スマートムーブの推進を両輪で進め、公用車台数の最適化を</a:t>
            </a:r>
            <a:r>
              <a:rPr lang="ja-JP" altLang="ja-JP" sz="2000" dirty="0" smtClean="0"/>
              <a:t>図る</a:t>
            </a:r>
            <a:endParaRPr lang="ja-JP" altLang="ja-JP" sz="2000" dirty="0"/>
          </a:p>
          <a:p>
            <a:pPr lvl="0"/>
            <a:r>
              <a:rPr lang="ja-JP" altLang="ja-JP" sz="2000" dirty="0"/>
              <a:t>外出や出張の際は、公⽤⾞の相乗り、公共交通機関の利⽤など、公⽤⾞の使⽤頻度を</a:t>
            </a:r>
            <a:r>
              <a:rPr lang="ja-JP" altLang="ja-JP" sz="2000" dirty="0" smtClean="0"/>
              <a:t>減らす</a:t>
            </a:r>
            <a:endParaRPr lang="ja-JP" altLang="ja-JP" sz="2000" dirty="0"/>
          </a:p>
          <a:p>
            <a:pPr lvl="0"/>
            <a:r>
              <a:rPr lang="ja-JP" altLang="ja-JP" sz="2000" dirty="0"/>
              <a:t>不要な公用車予約の防止徹底や、公用車を使用する外出業務の棚卸しを行うことで、公⽤⾞台数の見直し・最適化を図り、公用車の保有台数を</a:t>
            </a:r>
            <a:r>
              <a:rPr lang="ja-JP" altLang="ja-JP" sz="2000" dirty="0" smtClean="0"/>
              <a:t>減らす</a:t>
            </a:r>
            <a:endParaRPr lang="ja-JP" altLang="ja-JP" sz="2000" dirty="0"/>
          </a:p>
          <a:p>
            <a:pPr lvl="0"/>
            <a:r>
              <a:rPr lang="ja-JP" altLang="ja-JP" sz="2000" dirty="0"/>
              <a:t>近距離の移動には、徒歩や⾃転⾞を積極的に利⽤</a:t>
            </a:r>
            <a:r>
              <a:rPr lang="ja-JP" altLang="ja-JP" sz="2000" dirty="0" smtClean="0"/>
              <a:t>する</a:t>
            </a:r>
            <a:endParaRPr lang="ja-JP" altLang="ja-JP" sz="2000" dirty="0"/>
          </a:p>
          <a:p>
            <a:pPr lvl="0"/>
            <a:r>
              <a:rPr lang="ja-JP" altLang="ja-JP" sz="2000" dirty="0"/>
              <a:t>公⽤⾞を運転する場合はエコドライブに</a:t>
            </a:r>
            <a:r>
              <a:rPr lang="ja-JP" altLang="ja-JP" sz="2000" dirty="0" smtClean="0"/>
              <a:t>努める</a:t>
            </a:r>
            <a:endParaRPr lang="ja-JP" altLang="ja-JP" sz="2000" dirty="0"/>
          </a:p>
          <a:p>
            <a:pPr marL="0" indent="0">
              <a:buNone/>
            </a:pPr>
            <a:endParaRPr lang="en-US" altLang="ja-JP" dirty="0" smtClean="0"/>
          </a:p>
        </p:txBody>
      </p:sp>
    </p:spTree>
    <p:extLst>
      <p:ext uri="{BB962C8B-B14F-4D97-AF65-F5344CB8AC3E}">
        <p14:creationId xmlns:p14="http://schemas.microsoft.com/office/powerpoint/2010/main" val="153007206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オーガニック">
  <a:themeElements>
    <a:clrScheme name="オーガニック">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オーガニック">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オーガニック">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
  <TotalTime>133</TotalTime>
  <Words>738</Words>
  <Application>Microsoft Office PowerPoint</Application>
  <PresentationFormat>ワイド画面</PresentationFormat>
  <Paragraphs>117</Paragraphs>
  <Slides>7</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7</vt:i4>
      </vt:variant>
    </vt:vector>
  </HeadingPairs>
  <TitlesOfParts>
    <vt:vector size="16" baseType="lpstr">
      <vt:lpstr>Adobe Gothic Std B</vt:lpstr>
      <vt:lpstr>HGSｺﾞｼｯｸE</vt:lpstr>
      <vt:lpstr>ＭＳ Ｐゴシック</vt:lpstr>
      <vt:lpstr>ＭＳ Ｐ明朝</vt:lpstr>
      <vt:lpstr>メイリオ</vt:lpstr>
      <vt:lpstr>Arial</vt:lpstr>
      <vt:lpstr>Garamond</vt:lpstr>
      <vt:lpstr>Times New Roman</vt:lpstr>
      <vt:lpstr>オーガニック</vt:lpstr>
      <vt:lpstr>兵庫県三田市</vt:lpstr>
      <vt:lpstr>公用車の現状</vt:lpstr>
      <vt:lpstr>公用車の現状</vt:lpstr>
      <vt:lpstr>公用車のZEVの推進</vt:lpstr>
      <vt:lpstr>【公用車導入方針】　</vt:lpstr>
      <vt:lpstr>【公用車導入方針】　</vt:lpstr>
      <vt:lpstr>【公用車導入方針】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三田市</dc:title>
  <dc:creator>S003118 石田 斐佑雅</dc:creator>
  <cp:lastModifiedBy>S003118 石田 斐佑雅</cp:lastModifiedBy>
  <cp:revision>23</cp:revision>
  <dcterms:created xsi:type="dcterms:W3CDTF">2025-11-06T10:23:51Z</dcterms:created>
  <dcterms:modified xsi:type="dcterms:W3CDTF">2025-11-07T00:30:43Z</dcterms:modified>
</cp:coreProperties>
</file>